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63" r:id="rId2"/>
    <p:sldId id="256" r:id="rId3"/>
    <p:sldId id="257" r:id="rId4"/>
    <p:sldId id="260" r:id="rId5"/>
    <p:sldId id="265" r:id="rId6"/>
    <p:sldId id="261" r:id="rId7"/>
    <p:sldId id="264" r:id="rId8"/>
    <p:sldId id="266" r:id="rId9"/>
    <p:sldId id="267" r:id="rId10"/>
    <p:sldId id="269" r:id="rId11"/>
    <p:sldId id="262"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1E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9133" autoAdjust="0"/>
  </p:normalViewPr>
  <p:slideViewPr>
    <p:cSldViewPr>
      <p:cViewPr varScale="1">
        <p:scale>
          <a:sx n="97" d="100"/>
          <a:sy n="97" d="100"/>
        </p:scale>
        <p:origin x="-384" y="-96"/>
      </p:cViewPr>
      <p:guideLst>
        <p:guide orient="horz" pos="2160"/>
        <p:guide pos="2880"/>
      </p:guideLst>
    </p:cSldViewPr>
  </p:slideViewPr>
  <p:outlineViewPr>
    <p:cViewPr>
      <p:scale>
        <a:sx n="33" d="100"/>
        <a:sy n="33" d="100"/>
      </p:scale>
      <p:origin x="6"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AA8FCC-63E4-48F8-9E2A-714093F8E379}" type="datetimeFigureOut">
              <a:rPr lang="en-US" smtClean="0"/>
              <a:t>9/1/2012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C34CB3-6DB6-4601-AEB1-CF3516190852}" type="slidenum">
              <a:rPr lang="en-US" smtClean="0"/>
              <a:t>‹#›</a:t>
            </a:fld>
            <a:endParaRPr lang="en-US" dirty="0"/>
          </a:p>
        </p:txBody>
      </p:sp>
    </p:spTree>
    <p:extLst>
      <p:ext uri="{BB962C8B-B14F-4D97-AF65-F5344CB8AC3E}">
        <p14:creationId xmlns:p14="http://schemas.microsoft.com/office/powerpoint/2010/main" val="4096389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copyright?  It is something that we all think we know about but what</a:t>
            </a:r>
            <a:r>
              <a:rPr lang="en-US" baseline="0" dirty="0" smtClean="0"/>
              <a:t> really is it and how does it pertain to us, as teachers and students of Durkin Park Elementary?  Read definition stressing that it applies to both published and unpublished works.</a:t>
            </a:r>
            <a:endParaRPr lang="en-US" dirty="0"/>
          </a:p>
        </p:txBody>
      </p:sp>
      <p:sp>
        <p:nvSpPr>
          <p:cNvPr id="4" name="Slide Number Placeholder 3"/>
          <p:cNvSpPr>
            <a:spLocks noGrp="1"/>
          </p:cNvSpPr>
          <p:nvPr>
            <p:ph type="sldNum" sz="quarter" idx="10"/>
          </p:nvPr>
        </p:nvSpPr>
        <p:spPr/>
        <p:txBody>
          <a:bodyPr/>
          <a:lstStyle/>
          <a:p>
            <a:fld id="{98C34CB3-6DB6-4601-AEB1-CF3516190852}" type="slidenum">
              <a:rPr lang="en-US" smtClean="0"/>
              <a:t>2</a:t>
            </a:fld>
            <a:endParaRPr lang="en-US" dirty="0"/>
          </a:p>
        </p:txBody>
      </p:sp>
    </p:spTree>
    <p:extLst>
      <p:ext uri="{BB962C8B-B14F-4D97-AF65-F5344CB8AC3E}">
        <p14:creationId xmlns:p14="http://schemas.microsoft.com/office/powerpoint/2010/main" val="861164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materials are copyrighted.</a:t>
            </a:r>
            <a:r>
              <a:rPr lang="en-US" baseline="0" dirty="0" smtClean="0"/>
              <a:t>  Most of us know about text materials but we must also look at photos, pictures, and graphics, even those that we “borrow” off the internet.  Music and lyrics are copyrighted as are videos.  Web pages and any materials that one might obtain through an online course are copyrighted.  These are just a few items that we may use on a daily basis but this is not a complete list so always ask before you use!</a:t>
            </a:r>
            <a:endParaRPr lang="en-US" dirty="0"/>
          </a:p>
        </p:txBody>
      </p:sp>
      <p:sp>
        <p:nvSpPr>
          <p:cNvPr id="4" name="Slide Number Placeholder 3"/>
          <p:cNvSpPr>
            <a:spLocks noGrp="1"/>
          </p:cNvSpPr>
          <p:nvPr>
            <p:ph type="sldNum" sz="quarter" idx="10"/>
          </p:nvPr>
        </p:nvSpPr>
        <p:spPr/>
        <p:txBody>
          <a:bodyPr/>
          <a:lstStyle/>
          <a:p>
            <a:fld id="{98C34CB3-6DB6-4601-AEB1-CF3516190852}" type="slidenum">
              <a:rPr lang="en-US" smtClean="0"/>
              <a:t>3</a:t>
            </a:fld>
            <a:endParaRPr lang="en-US" dirty="0"/>
          </a:p>
        </p:txBody>
      </p:sp>
    </p:spTree>
    <p:extLst>
      <p:ext uri="{BB962C8B-B14F-4D97-AF65-F5344CB8AC3E}">
        <p14:creationId xmlns:p14="http://schemas.microsoft.com/office/powerpoint/2010/main" val="2355017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Yes!  Students</a:t>
            </a:r>
            <a:r>
              <a:rPr lang="en-US" baseline="0" dirty="0" smtClean="0"/>
              <a:t>’ work whether text or artwork is copyrighted.  The students are the owners of their work and as such must be asked permission to share outside of the school setting. The parents of the student must be consulted before any work is sent out of the school.  We all need to know our rights!</a:t>
            </a:r>
            <a:endParaRPr lang="en-US" dirty="0"/>
          </a:p>
        </p:txBody>
      </p:sp>
      <p:sp>
        <p:nvSpPr>
          <p:cNvPr id="4" name="Slide Number Placeholder 3"/>
          <p:cNvSpPr>
            <a:spLocks noGrp="1"/>
          </p:cNvSpPr>
          <p:nvPr>
            <p:ph type="sldNum" sz="quarter" idx="10"/>
          </p:nvPr>
        </p:nvSpPr>
        <p:spPr/>
        <p:txBody>
          <a:bodyPr/>
          <a:lstStyle/>
          <a:p>
            <a:fld id="{98C34CB3-6DB6-4601-AEB1-CF3516190852}" type="slidenum">
              <a:rPr lang="en-US" smtClean="0"/>
              <a:t>4</a:t>
            </a:fld>
            <a:endParaRPr lang="en-US" dirty="0"/>
          </a:p>
        </p:txBody>
      </p:sp>
    </p:spTree>
    <p:extLst>
      <p:ext uri="{BB962C8B-B14F-4D97-AF65-F5344CB8AC3E}">
        <p14:creationId xmlns:p14="http://schemas.microsoft.com/office/powerpoint/2010/main" val="2856551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 time that we borrow someone’s words or ideas without giving</a:t>
            </a:r>
            <a:r>
              <a:rPr lang="en-US" baseline="0" dirty="0" smtClean="0"/>
              <a:t> credit to them, it is plagiarism.  You always must cite your sources.  Ask yourself “Where did I get this information?  Is it copyrighted?”</a:t>
            </a:r>
            <a:endParaRPr lang="en-US" dirty="0"/>
          </a:p>
        </p:txBody>
      </p:sp>
      <p:sp>
        <p:nvSpPr>
          <p:cNvPr id="4" name="Slide Number Placeholder 3"/>
          <p:cNvSpPr>
            <a:spLocks noGrp="1"/>
          </p:cNvSpPr>
          <p:nvPr>
            <p:ph type="sldNum" sz="quarter" idx="10"/>
          </p:nvPr>
        </p:nvSpPr>
        <p:spPr/>
        <p:txBody>
          <a:bodyPr/>
          <a:lstStyle/>
          <a:p>
            <a:fld id="{98C34CB3-6DB6-4601-AEB1-CF3516190852}" type="slidenum">
              <a:rPr lang="en-US" smtClean="0"/>
              <a:t>5</a:t>
            </a:fld>
            <a:endParaRPr lang="en-US" dirty="0"/>
          </a:p>
        </p:txBody>
      </p:sp>
    </p:spTree>
    <p:extLst>
      <p:ext uri="{BB962C8B-B14F-4D97-AF65-F5344CB8AC3E}">
        <p14:creationId xmlns:p14="http://schemas.microsoft.com/office/powerpoint/2010/main" val="2975128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easy as it may seem,</a:t>
            </a:r>
            <a:r>
              <a:rPr lang="en-US" baseline="0" dirty="0" smtClean="0"/>
              <a:t> just to make a quick copy or copies, you may be breaking the law.  While it may seem uncommon to hear of copyright litigation, it can happen.  We need to educate ourselves.  You are the future and we must always be thinking about preparing you for high school, college, and even a future career!</a:t>
            </a:r>
            <a:endParaRPr lang="en-US" dirty="0"/>
          </a:p>
        </p:txBody>
      </p:sp>
      <p:sp>
        <p:nvSpPr>
          <p:cNvPr id="4" name="Slide Number Placeholder 3"/>
          <p:cNvSpPr>
            <a:spLocks noGrp="1"/>
          </p:cNvSpPr>
          <p:nvPr>
            <p:ph type="sldNum" sz="quarter" idx="10"/>
          </p:nvPr>
        </p:nvSpPr>
        <p:spPr/>
        <p:txBody>
          <a:bodyPr/>
          <a:lstStyle/>
          <a:p>
            <a:fld id="{98C34CB3-6DB6-4601-AEB1-CF3516190852}" type="slidenum">
              <a:rPr lang="en-US" smtClean="0"/>
              <a:t>6</a:t>
            </a:fld>
            <a:endParaRPr lang="en-US" dirty="0"/>
          </a:p>
        </p:txBody>
      </p:sp>
    </p:spTree>
    <p:extLst>
      <p:ext uri="{BB962C8B-B14F-4D97-AF65-F5344CB8AC3E}">
        <p14:creationId xmlns:p14="http://schemas.microsoft.com/office/powerpoint/2010/main" val="4072060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an example of something that you might find on a web site. The first example is the text paraphrased</a:t>
            </a:r>
            <a:r>
              <a:rPr lang="en-US" baseline="0" dirty="0" smtClean="0"/>
              <a:t>, the words changed around by the student.  It is not his/her words or ideas, therefore it is plagiarism if there is no reference to where the information was found.  The second example is the same material but it has quotation marks.  That signifies that it is a direct quotation.  The web site and paragraph are cited in the example.</a:t>
            </a:r>
            <a:endParaRPr lang="en-US" dirty="0"/>
          </a:p>
        </p:txBody>
      </p:sp>
      <p:sp>
        <p:nvSpPr>
          <p:cNvPr id="4" name="Slide Number Placeholder 3"/>
          <p:cNvSpPr>
            <a:spLocks noGrp="1"/>
          </p:cNvSpPr>
          <p:nvPr>
            <p:ph type="sldNum" sz="quarter" idx="10"/>
          </p:nvPr>
        </p:nvSpPr>
        <p:spPr/>
        <p:txBody>
          <a:bodyPr/>
          <a:lstStyle/>
          <a:p>
            <a:fld id="{98C34CB3-6DB6-4601-AEB1-CF3516190852}" type="slidenum">
              <a:rPr lang="en-US" smtClean="0"/>
              <a:t>7</a:t>
            </a:fld>
            <a:endParaRPr lang="en-US" dirty="0"/>
          </a:p>
        </p:txBody>
      </p:sp>
    </p:spTree>
    <p:extLst>
      <p:ext uri="{BB962C8B-B14F-4D97-AF65-F5344CB8AC3E}">
        <p14:creationId xmlns:p14="http://schemas.microsoft.com/office/powerpoint/2010/main" val="4005180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can </a:t>
            </a:r>
            <a:r>
              <a:rPr lang="en-US" dirty="0" smtClean="0"/>
              <a:t>I copy pictures from my friends’ Facebook web sites?  Are there any web sites that</a:t>
            </a:r>
            <a:r>
              <a:rPr lang="en-US" baseline="0" dirty="0" smtClean="0"/>
              <a:t> I can legally borrow from without copyright infringements?</a:t>
            </a:r>
          </a:p>
          <a:p>
            <a:endParaRPr lang="en-US" dirty="0"/>
          </a:p>
        </p:txBody>
      </p:sp>
      <p:sp>
        <p:nvSpPr>
          <p:cNvPr id="4" name="Slide Number Placeholder 3"/>
          <p:cNvSpPr>
            <a:spLocks noGrp="1"/>
          </p:cNvSpPr>
          <p:nvPr>
            <p:ph type="sldNum" sz="quarter" idx="10"/>
          </p:nvPr>
        </p:nvSpPr>
        <p:spPr/>
        <p:txBody>
          <a:bodyPr/>
          <a:lstStyle/>
          <a:p>
            <a:fld id="{98C34CB3-6DB6-4601-AEB1-CF3516190852}" type="slidenum">
              <a:rPr lang="en-US" smtClean="0"/>
              <a:t>8</a:t>
            </a:fld>
            <a:endParaRPr lang="en-US" dirty="0"/>
          </a:p>
        </p:txBody>
      </p:sp>
    </p:spTree>
    <p:extLst>
      <p:ext uri="{BB962C8B-B14F-4D97-AF65-F5344CB8AC3E}">
        <p14:creationId xmlns:p14="http://schemas.microsoft.com/office/powerpoint/2010/main" val="293366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fair use and public domain?</a:t>
            </a:r>
            <a:endParaRPr lang="en-US" dirty="0"/>
          </a:p>
        </p:txBody>
      </p:sp>
      <p:sp>
        <p:nvSpPr>
          <p:cNvPr id="4" name="Slide Number Placeholder 3"/>
          <p:cNvSpPr>
            <a:spLocks noGrp="1"/>
          </p:cNvSpPr>
          <p:nvPr>
            <p:ph type="sldNum" sz="quarter" idx="10"/>
          </p:nvPr>
        </p:nvSpPr>
        <p:spPr/>
        <p:txBody>
          <a:bodyPr/>
          <a:lstStyle/>
          <a:p>
            <a:fld id="{98C34CB3-6DB6-4601-AEB1-CF3516190852}" type="slidenum">
              <a:rPr lang="en-US" smtClean="0"/>
              <a:t>9</a:t>
            </a:fld>
            <a:endParaRPr lang="en-US" dirty="0"/>
          </a:p>
        </p:txBody>
      </p:sp>
    </p:spTree>
    <p:extLst>
      <p:ext uri="{BB962C8B-B14F-4D97-AF65-F5344CB8AC3E}">
        <p14:creationId xmlns:p14="http://schemas.microsoft.com/office/powerpoint/2010/main" val="3903606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a:t>
            </a:r>
            <a:r>
              <a:rPr lang="en-US" baseline="0" dirty="0" smtClean="0"/>
              <a:t> most</a:t>
            </a:r>
            <a:r>
              <a:rPr lang="en-US" dirty="0" smtClean="0"/>
              <a:t> materials are copyrighted,</a:t>
            </a:r>
            <a:r>
              <a:rPr lang="en-US" baseline="0" dirty="0" smtClean="0"/>
              <a:t> they cannot be legally used without the author’s permission!  When permission is granted, be sure to reference your sources using APA guidelines.</a:t>
            </a:r>
            <a:endParaRPr lang="en-US" dirty="0"/>
          </a:p>
        </p:txBody>
      </p:sp>
      <p:sp>
        <p:nvSpPr>
          <p:cNvPr id="4" name="Slide Number Placeholder 3"/>
          <p:cNvSpPr>
            <a:spLocks noGrp="1"/>
          </p:cNvSpPr>
          <p:nvPr>
            <p:ph type="sldNum" sz="quarter" idx="10"/>
          </p:nvPr>
        </p:nvSpPr>
        <p:spPr/>
        <p:txBody>
          <a:bodyPr/>
          <a:lstStyle/>
          <a:p>
            <a:fld id="{98C34CB3-6DB6-4601-AEB1-CF3516190852}" type="slidenum">
              <a:rPr lang="en-US" smtClean="0"/>
              <a:t>10</a:t>
            </a:fld>
            <a:endParaRPr lang="en-US" dirty="0"/>
          </a:p>
        </p:txBody>
      </p:sp>
    </p:spTree>
    <p:extLst>
      <p:ext uri="{BB962C8B-B14F-4D97-AF65-F5344CB8AC3E}">
        <p14:creationId xmlns:p14="http://schemas.microsoft.com/office/powerpoint/2010/main" val="2355017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24CEE98-FE10-4D33-A976-B7C9026DCCBE}" type="datetimeFigureOut">
              <a:rPr lang="en-US" smtClean="0"/>
              <a:t>9/1/2012</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2576710C-AEF3-4063-AB29-A1395ABC84C0}"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4CEE98-FE10-4D33-A976-B7C9026DCCBE}" type="datetimeFigureOut">
              <a:rPr lang="en-US" smtClean="0"/>
              <a:t>9/1/2012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76710C-AEF3-4063-AB29-A1395ABC84C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4CEE98-FE10-4D33-A976-B7C9026DCCBE}" type="datetimeFigureOut">
              <a:rPr lang="en-US" smtClean="0"/>
              <a:t>9/1/2012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76710C-AEF3-4063-AB29-A1395ABC84C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4CEE98-FE10-4D33-A976-B7C9026DCCBE}" type="datetimeFigureOut">
              <a:rPr lang="en-US" smtClean="0"/>
              <a:t>9/1/2012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76710C-AEF3-4063-AB29-A1395ABC84C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24CEE98-FE10-4D33-A976-B7C9026DCCBE}" type="datetimeFigureOut">
              <a:rPr lang="en-US" smtClean="0"/>
              <a:t>9/1/2012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76710C-AEF3-4063-AB29-A1395ABC84C0}"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4CEE98-FE10-4D33-A976-B7C9026DCCBE}" type="datetimeFigureOut">
              <a:rPr lang="en-US" smtClean="0"/>
              <a:t>9/1/2012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76710C-AEF3-4063-AB29-A1395ABC84C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24CEE98-FE10-4D33-A976-B7C9026DCCBE}" type="datetimeFigureOut">
              <a:rPr lang="en-US" smtClean="0"/>
              <a:t>9/1/2012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576710C-AEF3-4063-AB29-A1395ABC84C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24CEE98-FE10-4D33-A976-B7C9026DCCBE}" type="datetimeFigureOut">
              <a:rPr lang="en-US" smtClean="0"/>
              <a:t>9/1/2012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576710C-AEF3-4063-AB29-A1395ABC84C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4CEE98-FE10-4D33-A976-B7C9026DCCBE}" type="datetimeFigureOut">
              <a:rPr lang="en-US" smtClean="0"/>
              <a:t>9/1/2012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576710C-AEF3-4063-AB29-A1395ABC84C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4CEE98-FE10-4D33-A976-B7C9026DCCBE}" type="datetimeFigureOut">
              <a:rPr lang="en-US" smtClean="0"/>
              <a:t>9/1/2012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76710C-AEF3-4063-AB29-A1395ABC84C0}"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24CEE98-FE10-4D33-A976-B7C9026DCCBE}" type="datetimeFigureOut">
              <a:rPr lang="en-US" smtClean="0"/>
              <a:t>9/1/2012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2576710C-AEF3-4063-AB29-A1395ABC84C0}"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24CEE98-FE10-4D33-A976-B7C9026DCCBE}" type="datetimeFigureOut">
              <a:rPr lang="en-US" smtClean="0"/>
              <a:t>9/1/2012</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576710C-AEF3-4063-AB29-A1395ABC84C0}"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owl.english.purdue.edu/"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www.apastyle.org/"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copyrightkids.org/defframes.htm" TargetMode="External"/><Relationship Id="rId2" Type="http://schemas.openxmlformats.org/officeDocument/2006/relationships/hyperlink" Target="http://history1900s.about.com/od/1900s/a/typhoidmary.htm" TargetMode="External"/><Relationship Id="rId1" Type="http://schemas.openxmlformats.org/officeDocument/2006/relationships/slideLayout" Target="../slideLayouts/slideLayout2.xml"/><Relationship Id="rId5" Type="http://schemas.openxmlformats.org/officeDocument/2006/relationships/hyperlink" Target="http://www.copyright.gov/" TargetMode="External"/><Relationship Id="rId4" Type="http://schemas.openxmlformats.org/officeDocument/2006/relationships/hyperlink" Target="http://www.plagiarism.org/index.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facebook.com/emily.nielsen.142" TargetMode="External"/><Relationship Id="rId4" Type="http://schemas.openxmlformats.org/officeDocument/2006/relationships/image" Target="../media/image4.tmp"/></Relationships>
</file>

<file path=ppt/slides/_rels/slide9.xml.rels><?xml version="1.0" encoding="UTF-8" standalone="yes"?>
<Relationships xmlns="http://schemas.openxmlformats.org/package/2006/relationships"><Relationship Id="rId3" Type="http://schemas.openxmlformats.org/officeDocument/2006/relationships/hyperlink" Target="http://www.copyrightkids.org/definition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229600" cy="6172200"/>
          </a:xfrm>
        </p:spPr>
        <p:txBody>
          <a:bodyPr>
            <a:noAutofit/>
          </a:bodyPr>
          <a:lstStyle/>
          <a:p>
            <a:pPr marL="0" indent="0" algn="ctr">
              <a:buNone/>
            </a:pPr>
            <a:r>
              <a:rPr lang="en-US" sz="8800" b="1" dirty="0" smtClean="0">
                <a:solidFill>
                  <a:srgbClr val="FFFF00"/>
                </a:solidFill>
                <a:effectLst>
                  <a:outerShdw blurRad="38100" dist="38100" dir="2700000" algn="tl">
                    <a:srgbClr val="000000">
                      <a:alpha val="43137"/>
                    </a:srgbClr>
                  </a:outerShdw>
                </a:effectLst>
              </a:rPr>
              <a:t>Copyright</a:t>
            </a:r>
            <a:r>
              <a:rPr lang="en-US" sz="8800" b="1" dirty="0" smtClean="0">
                <a:effectLst>
                  <a:outerShdw blurRad="38100" dist="38100" dir="2700000" algn="tl">
                    <a:srgbClr val="000000">
                      <a:alpha val="43137"/>
                    </a:srgbClr>
                  </a:outerShdw>
                </a:effectLst>
              </a:rPr>
              <a:t>, </a:t>
            </a:r>
            <a:r>
              <a:rPr lang="en-US" sz="8800" b="1" dirty="0" smtClean="0">
                <a:solidFill>
                  <a:srgbClr val="FF6600"/>
                </a:solidFill>
                <a:effectLst>
                  <a:outerShdw blurRad="38100" dist="38100" dir="2700000" algn="tl">
                    <a:srgbClr val="000000">
                      <a:alpha val="43137"/>
                    </a:srgbClr>
                  </a:outerShdw>
                </a:effectLst>
              </a:rPr>
              <a:t>Plagiarism</a:t>
            </a:r>
            <a:r>
              <a:rPr lang="en-US" sz="8800" b="1" dirty="0" smtClean="0">
                <a:effectLst>
                  <a:outerShdw blurRad="38100" dist="38100" dir="2700000" algn="tl">
                    <a:srgbClr val="000000">
                      <a:alpha val="43137"/>
                    </a:srgbClr>
                  </a:outerShdw>
                </a:effectLst>
              </a:rPr>
              <a:t>, </a:t>
            </a:r>
            <a:r>
              <a:rPr lang="en-US" sz="8800" b="1" dirty="0" smtClean="0">
                <a:solidFill>
                  <a:schemeClr val="tx2">
                    <a:lumMod val="60000"/>
                    <a:lumOff val="40000"/>
                  </a:schemeClr>
                </a:solidFill>
                <a:effectLst>
                  <a:outerShdw blurRad="38100" dist="38100" dir="2700000" algn="tl">
                    <a:srgbClr val="000000">
                      <a:alpha val="43137"/>
                    </a:srgbClr>
                  </a:outerShdw>
                </a:effectLst>
              </a:rPr>
              <a:t>and </a:t>
            </a:r>
          </a:p>
          <a:p>
            <a:pPr marL="0" indent="0" algn="ctr">
              <a:buNone/>
            </a:pPr>
            <a:r>
              <a:rPr lang="en-US" sz="8800" b="1" dirty="0" smtClean="0">
                <a:solidFill>
                  <a:srgbClr val="7030A0"/>
                </a:solidFill>
                <a:effectLst>
                  <a:outerShdw blurRad="38100" dist="38100" dir="2700000" algn="tl">
                    <a:srgbClr val="000000">
                      <a:alpha val="43137"/>
                    </a:srgbClr>
                  </a:outerShdw>
                </a:effectLst>
              </a:rPr>
              <a:t>Ethical Usage</a:t>
            </a:r>
          </a:p>
          <a:p>
            <a:pPr marL="0" indent="0" algn="r">
              <a:buNone/>
            </a:pPr>
            <a:r>
              <a:rPr lang="en-US" sz="1100" b="1" dirty="0" smtClean="0">
                <a:effectLst>
                  <a:outerShdw blurRad="38100" dist="38100" dir="2700000" algn="tl">
                    <a:srgbClr val="000000">
                      <a:alpha val="43137"/>
                    </a:srgbClr>
                  </a:outerShdw>
                </a:effectLst>
              </a:rPr>
              <a:t>Mary Kay Nielsen</a:t>
            </a:r>
            <a:endParaRPr lang="en-US" sz="1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23585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1524000"/>
          </a:xfrm>
        </p:spPr>
        <p:txBody>
          <a:bodyPr>
            <a:normAutofit fontScale="90000"/>
          </a:bodyPr>
          <a:lstStyle/>
          <a:p>
            <a:pPr algn="l"/>
            <a:r>
              <a:rPr lang="en-US" sz="4400" dirty="0" smtClean="0">
                <a:solidFill>
                  <a:srgbClr val="0070C0"/>
                </a:solidFill>
              </a:rPr>
              <a:t>Remember Copyright laws protect:</a:t>
            </a:r>
            <a:r>
              <a:rPr lang="en-US" sz="6000" dirty="0" smtClean="0">
                <a:solidFill>
                  <a:srgbClr val="0070C0"/>
                </a:solidFill>
              </a:rPr>
              <a:t/>
            </a:r>
            <a:br>
              <a:rPr lang="en-US" sz="6000" dirty="0" smtClean="0">
                <a:solidFill>
                  <a:srgbClr val="0070C0"/>
                </a:solidFill>
              </a:rPr>
            </a:br>
            <a:endParaRPr lang="en-US" sz="6000" dirty="0">
              <a:solidFill>
                <a:srgbClr val="0070C0"/>
              </a:solidFill>
            </a:endParaRPr>
          </a:p>
        </p:txBody>
      </p:sp>
      <p:sp>
        <p:nvSpPr>
          <p:cNvPr id="3" name="Subtitle 2"/>
          <p:cNvSpPr>
            <a:spLocks noGrp="1"/>
          </p:cNvSpPr>
          <p:nvPr>
            <p:ph type="subTitle" idx="1"/>
          </p:nvPr>
        </p:nvSpPr>
        <p:spPr>
          <a:xfrm>
            <a:off x="685800" y="1752600"/>
            <a:ext cx="7772400" cy="762000"/>
          </a:xfrm>
        </p:spPr>
        <p:txBody>
          <a:bodyPr>
            <a:noAutofit/>
          </a:bodyPr>
          <a:lstStyle/>
          <a:p>
            <a:pPr marL="379476" indent="-342900" algn="l">
              <a:buClrTx/>
              <a:buFont typeface="Arial" pitchFamily="34" charset="0"/>
              <a:buChar char="•"/>
            </a:pPr>
            <a:r>
              <a:rPr lang="en-US" sz="2000" b="1" dirty="0" smtClean="0">
                <a:solidFill>
                  <a:srgbClr val="FF6600"/>
                </a:solidFill>
              </a:rPr>
              <a:t>Literary works such as articles, stories, journals, or </a:t>
            </a:r>
          </a:p>
          <a:p>
            <a:pPr algn="l">
              <a:buClrTx/>
            </a:pPr>
            <a:r>
              <a:rPr lang="en-US" sz="2000" b="1" dirty="0" smtClean="0">
                <a:solidFill>
                  <a:srgbClr val="FF6600"/>
                </a:solidFill>
              </a:rPr>
              <a:t>                         computer programs</a:t>
            </a:r>
            <a:endParaRPr lang="en-US" sz="2000" b="1" dirty="0">
              <a:solidFill>
                <a:srgbClr val="FF6600"/>
              </a:solidFill>
            </a:endParaRPr>
          </a:p>
        </p:txBody>
      </p:sp>
      <p:sp>
        <p:nvSpPr>
          <p:cNvPr id="5" name="TextBox 4"/>
          <p:cNvSpPr txBox="1"/>
          <p:nvPr/>
        </p:nvSpPr>
        <p:spPr>
          <a:xfrm>
            <a:off x="4027842" y="2467557"/>
            <a:ext cx="5105400" cy="400110"/>
          </a:xfrm>
          <a:prstGeom prst="rect">
            <a:avLst/>
          </a:prstGeom>
          <a:noFill/>
        </p:spPr>
        <p:txBody>
          <a:bodyPr wrap="square" rtlCol="0">
            <a:spAutoFit/>
          </a:bodyPr>
          <a:lstStyle/>
          <a:p>
            <a:pPr marL="285750" indent="-285750">
              <a:buFont typeface="Arial" pitchFamily="34" charset="0"/>
              <a:buChar char="•"/>
            </a:pPr>
            <a:r>
              <a:rPr lang="en-US" sz="2000" b="1" dirty="0" smtClean="0">
                <a:solidFill>
                  <a:srgbClr val="00B050"/>
                </a:solidFill>
              </a:rPr>
              <a:t>Photos, pictures, and graphics</a:t>
            </a:r>
            <a:endParaRPr lang="en-US" sz="2000" b="1" dirty="0">
              <a:solidFill>
                <a:srgbClr val="00B050"/>
              </a:solidFill>
            </a:endParaRPr>
          </a:p>
        </p:txBody>
      </p:sp>
      <p:sp>
        <p:nvSpPr>
          <p:cNvPr id="6" name="TextBox 5"/>
          <p:cNvSpPr txBox="1"/>
          <p:nvPr/>
        </p:nvSpPr>
        <p:spPr>
          <a:xfrm>
            <a:off x="260079" y="2815956"/>
            <a:ext cx="3767763" cy="400110"/>
          </a:xfrm>
          <a:prstGeom prst="rect">
            <a:avLst/>
          </a:prstGeom>
          <a:noFill/>
        </p:spPr>
        <p:txBody>
          <a:bodyPr wrap="none" rtlCol="0">
            <a:spAutoFit/>
          </a:bodyPr>
          <a:lstStyle/>
          <a:p>
            <a:pPr marL="285750" indent="-285750">
              <a:buFont typeface="Arial" pitchFamily="34" charset="0"/>
              <a:buChar char="•"/>
            </a:pPr>
            <a:r>
              <a:rPr lang="en-US" sz="2000" b="1" dirty="0" smtClean="0">
                <a:solidFill>
                  <a:srgbClr val="FF0000"/>
                </a:solidFill>
              </a:rPr>
              <a:t>Music, song lyrics, &amp; videos</a:t>
            </a:r>
            <a:endParaRPr lang="en-US" sz="2000" b="1" dirty="0">
              <a:solidFill>
                <a:srgbClr val="FF0000"/>
              </a:solidFill>
            </a:endParaRPr>
          </a:p>
        </p:txBody>
      </p:sp>
      <p:sp>
        <p:nvSpPr>
          <p:cNvPr id="7" name="TextBox 6"/>
          <p:cNvSpPr txBox="1"/>
          <p:nvPr/>
        </p:nvSpPr>
        <p:spPr>
          <a:xfrm>
            <a:off x="5105400" y="3124200"/>
            <a:ext cx="2286000" cy="400110"/>
          </a:xfrm>
          <a:prstGeom prst="rect">
            <a:avLst/>
          </a:prstGeom>
          <a:noFill/>
        </p:spPr>
        <p:txBody>
          <a:bodyPr wrap="square" rtlCol="0">
            <a:spAutoFit/>
          </a:bodyPr>
          <a:lstStyle/>
          <a:p>
            <a:pPr marL="285750" indent="-285750">
              <a:buFont typeface="Arial" pitchFamily="34" charset="0"/>
              <a:buChar char="•"/>
            </a:pPr>
            <a:r>
              <a:rPr lang="en-US" sz="2000" b="1" dirty="0" smtClean="0">
                <a:solidFill>
                  <a:srgbClr val="7030A0"/>
                </a:solidFill>
              </a:rPr>
              <a:t>Web pages</a:t>
            </a:r>
            <a:endParaRPr lang="en-US" sz="2000" b="1" dirty="0">
              <a:solidFill>
                <a:srgbClr val="7030A0"/>
              </a:solidFill>
            </a:endParaRPr>
          </a:p>
        </p:txBody>
      </p:sp>
      <p:sp>
        <p:nvSpPr>
          <p:cNvPr id="9" name="TextBox 8"/>
          <p:cNvSpPr txBox="1"/>
          <p:nvPr/>
        </p:nvSpPr>
        <p:spPr>
          <a:xfrm>
            <a:off x="5927464" y="6416143"/>
            <a:ext cx="2990850" cy="307777"/>
          </a:xfrm>
          <a:prstGeom prst="rect">
            <a:avLst/>
          </a:prstGeom>
          <a:noFill/>
        </p:spPr>
        <p:txBody>
          <a:bodyPr wrap="square" rtlCol="0">
            <a:spAutoFit/>
          </a:bodyPr>
          <a:lstStyle/>
          <a:p>
            <a:pPr algn="r"/>
            <a:r>
              <a:rPr lang="en-US" sz="1400" dirty="0" smtClean="0"/>
              <a:t>(</a:t>
            </a:r>
            <a:r>
              <a:rPr lang="en-US" sz="1400" dirty="0"/>
              <a:t>Grassian &amp; </a:t>
            </a:r>
            <a:r>
              <a:rPr lang="en-US" sz="1400" dirty="0" err="1" smtClean="0"/>
              <a:t>Kaplowitz</a:t>
            </a:r>
            <a:r>
              <a:rPr lang="en-US" sz="1400" dirty="0" smtClean="0"/>
              <a:t>, 2009)</a:t>
            </a:r>
            <a:endParaRPr lang="en-US" sz="1400" dirty="0"/>
          </a:p>
        </p:txBody>
      </p:sp>
      <p:sp>
        <p:nvSpPr>
          <p:cNvPr id="4" name="TextBox 3"/>
          <p:cNvSpPr txBox="1"/>
          <p:nvPr/>
        </p:nvSpPr>
        <p:spPr>
          <a:xfrm>
            <a:off x="260079" y="3892375"/>
            <a:ext cx="8553450" cy="2523768"/>
          </a:xfrm>
          <a:prstGeom prst="rect">
            <a:avLst/>
          </a:prstGeom>
          <a:noFill/>
        </p:spPr>
        <p:txBody>
          <a:bodyPr wrap="square" rtlCol="0">
            <a:spAutoFit/>
          </a:bodyPr>
          <a:lstStyle/>
          <a:p>
            <a:pPr algn="ctr"/>
            <a:r>
              <a:rPr lang="en-US" sz="2000" b="1" dirty="0" smtClean="0"/>
              <a:t>Visit the Purdue Online Writing Lab (OWL) for more information on APA citation at</a:t>
            </a:r>
          </a:p>
          <a:p>
            <a:pPr algn="ctr"/>
            <a:r>
              <a:rPr lang="en-US" sz="2000" b="1" dirty="0">
                <a:hlinkClick r:id="rId3"/>
              </a:rPr>
              <a:t>http://</a:t>
            </a:r>
            <a:r>
              <a:rPr lang="en-US" sz="2000" b="1" dirty="0" smtClean="0">
                <a:hlinkClick r:id="rId3"/>
              </a:rPr>
              <a:t>owl.english.purdue.edu</a:t>
            </a:r>
            <a:endParaRPr lang="en-US" sz="2000" b="1" dirty="0" smtClean="0"/>
          </a:p>
          <a:p>
            <a:pPr algn="ctr"/>
            <a:endParaRPr lang="en-US" sz="2000" b="1" dirty="0"/>
          </a:p>
          <a:p>
            <a:pPr algn="ctr"/>
            <a:r>
              <a:rPr lang="en-US" sz="2000" b="1" dirty="0"/>
              <a:t>o</a:t>
            </a:r>
            <a:r>
              <a:rPr lang="en-US" sz="2000" b="1" dirty="0" smtClean="0"/>
              <a:t>r </a:t>
            </a:r>
          </a:p>
          <a:p>
            <a:pPr algn="ctr"/>
            <a:endParaRPr lang="en-US" sz="2000" b="1" dirty="0"/>
          </a:p>
          <a:p>
            <a:pPr algn="ctr"/>
            <a:r>
              <a:rPr lang="en-US" sz="2000" b="1" dirty="0" smtClean="0"/>
              <a:t>APA Style at </a:t>
            </a:r>
            <a:r>
              <a:rPr lang="en-US" sz="2000" b="1" dirty="0">
                <a:hlinkClick r:id="rId4"/>
              </a:rPr>
              <a:t>http://www.apastyle.org</a:t>
            </a:r>
            <a:endParaRPr lang="en-US" sz="2000" b="1" dirty="0" smtClean="0"/>
          </a:p>
          <a:p>
            <a:endParaRPr lang="en-US" dirty="0"/>
          </a:p>
        </p:txBody>
      </p:sp>
    </p:spTree>
    <p:extLst>
      <p:ext uri="{BB962C8B-B14F-4D97-AF65-F5344CB8AC3E}">
        <p14:creationId xmlns:p14="http://schemas.microsoft.com/office/powerpoint/2010/main" val="1218788828"/>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circle(in)">
                                      <p:cBhvr>
                                        <p:cTn id="21" dur="2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ppt_x"/>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circle(in)">
                                      <p:cBhvr>
                                        <p:cTn id="32"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389120"/>
          </a:xfrm>
        </p:spPr>
        <p:txBody>
          <a:bodyPr>
            <a:normAutofit/>
          </a:bodyPr>
          <a:lstStyle/>
          <a:p>
            <a:pPr marL="0" indent="0" algn="ctr">
              <a:buNone/>
            </a:pPr>
            <a:endParaRPr lang="en-US" dirty="0" smtClean="0"/>
          </a:p>
          <a:p>
            <a:pPr marL="0" indent="0" algn="ctr">
              <a:buNone/>
            </a:pPr>
            <a:r>
              <a:rPr lang="en-US" dirty="0" smtClean="0"/>
              <a:t>References</a:t>
            </a:r>
          </a:p>
          <a:p>
            <a:pPr marL="0" indent="0" algn="ctr">
              <a:buNone/>
            </a:pPr>
            <a:endParaRPr lang="en-US" dirty="0" smtClean="0"/>
          </a:p>
          <a:p>
            <a:pPr marL="0" indent="0">
              <a:buNone/>
            </a:pPr>
            <a:r>
              <a:rPr lang="en-US" sz="1200" dirty="0"/>
              <a:t>About.com 20th Century History. (2012). Retrieved from </a:t>
            </a:r>
            <a:r>
              <a:rPr lang="en-US" sz="1200" dirty="0">
                <a:hlinkClick r:id="rId2"/>
              </a:rPr>
              <a:t>http://history1900s.about.com/od/1900s/a/typhoidmary.htm</a:t>
            </a:r>
            <a:endParaRPr lang="en-US" sz="1200" dirty="0"/>
          </a:p>
          <a:p>
            <a:pPr marL="0" indent="0">
              <a:buNone/>
            </a:pPr>
            <a:endParaRPr lang="en-US" sz="1200" dirty="0" smtClean="0"/>
          </a:p>
          <a:p>
            <a:pPr marL="0" indent="0">
              <a:buNone/>
            </a:pPr>
            <a:r>
              <a:rPr lang="en-US" sz="1200" dirty="0" smtClean="0"/>
              <a:t>Copyright </a:t>
            </a:r>
            <a:r>
              <a:rPr lang="en-US" sz="1200" dirty="0"/>
              <a:t>Kids!. (</a:t>
            </a:r>
            <a:r>
              <a:rPr lang="en-US" sz="1200" dirty="0" err="1"/>
              <a:t>n.d.</a:t>
            </a:r>
            <a:r>
              <a:rPr lang="en-US" sz="1200" dirty="0"/>
              <a:t>). Retrieved from </a:t>
            </a:r>
            <a:r>
              <a:rPr lang="en-US" sz="1200" dirty="0">
                <a:hlinkClick r:id="rId3"/>
              </a:rPr>
              <a:t>http://www.copyrightkids.org/defframes.htm</a:t>
            </a:r>
            <a:endParaRPr lang="en-US" sz="1200" dirty="0"/>
          </a:p>
          <a:p>
            <a:pPr marL="0" indent="0">
              <a:buNone/>
            </a:pPr>
            <a:endParaRPr lang="en-US" sz="1200" dirty="0"/>
          </a:p>
          <a:p>
            <a:pPr marL="0" indent="0">
              <a:buNone/>
            </a:pPr>
            <a:r>
              <a:rPr lang="en-US" sz="1200" dirty="0"/>
              <a:t>Grassian, E.S., &amp; Kaplowitz, J.R. (2009). </a:t>
            </a:r>
            <a:r>
              <a:rPr lang="en-US" sz="1200" i="1" dirty="0"/>
              <a:t>Information Literacy Instruction </a:t>
            </a:r>
            <a:r>
              <a:rPr lang="en-US" sz="1200" i="1" dirty="0" smtClean="0"/>
              <a:t>Theory </a:t>
            </a:r>
            <a:r>
              <a:rPr lang="en-US" sz="1200" i="1" dirty="0"/>
              <a:t>and Practice</a:t>
            </a:r>
            <a:r>
              <a:rPr lang="en-US" sz="1200" dirty="0"/>
              <a:t> </a:t>
            </a:r>
            <a:r>
              <a:rPr lang="en-US" sz="1200" dirty="0" smtClean="0"/>
              <a:t>(</a:t>
            </a:r>
            <a:r>
              <a:rPr lang="en-US" sz="1200" dirty="0"/>
              <a:t>2</a:t>
            </a:r>
            <a:r>
              <a:rPr lang="en-US" sz="1200" baseline="30000" dirty="0"/>
              <a:t>nd</a:t>
            </a:r>
            <a:r>
              <a:rPr lang="en-US" sz="1200" dirty="0"/>
              <a:t> ed.). New York, New </a:t>
            </a:r>
            <a:endParaRPr lang="en-US" sz="1200" dirty="0" smtClean="0"/>
          </a:p>
          <a:p>
            <a:pPr marL="0" indent="0">
              <a:buNone/>
            </a:pPr>
            <a:r>
              <a:rPr lang="en-US" sz="1200" dirty="0"/>
              <a:t>	</a:t>
            </a:r>
            <a:r>
              <a:rPr lang="en-US" sz="1200" dirty="0" smtClean="0"/>
              <a:t>York</a:t>
            </a:r>
            <a:r>
              <a:rPr lang="en-US" sz="1200" dirty="0"/>
              <a:t>:  Neal-Schuman </a:t>
            </a:r>
            <a:r>
              <a:rPr lang="en-US" sz="1200" dirty="0" smtClean="0"/>
              <a:t>Publishers.</a:t>
            </a:r>
          </a:p>
          <a:p>
            <a:pPr marL="0" indent="0">
              <a:buNone/>
            </a:pPr>
            <a:endParaRPr lang="en-US" sz="1200" dirty="0" smtClean="0"/>
          </a:p>
          <a:p>
            <a:pPr marL="0" indent="0">
              <a:buNone/>
            </a:pPr>
            <a:r>
              <a:rPr lang="en-US" sz="1200" dirty="0"/>
              <a:t>Nielsen, E. M. (2012). </a:t>
            </a:r>
            <a:r>
              <a:rPr lang="en-US" sz="1200" i="1" dirty="0"/>
              <a:t>Emily Nielsen</a:t>
            </a:r>
            <a:r>
              <a:rPr lang="en-US" sz="1200" dirty="0"/>
              <a:t>. Retrieved from http://www.facebook.com/emily.nielsen.142</a:t>
            </a:r>
          </a:p>
          <a:p>
            <a:pPr marL="0" indent="0">
              <a:buNone/>
            </a:pPr>
            <a:endParaRPr lang="en-US" sz="1200" dirty="0" smtClean="0"/>
          </a:p>
          <a:p>
            <a:pPr marL="0" indent="0">
              <a:buNone/>
            </a:pPr>
            <a:r>
              <a:rPr lang="en-US" sz="1200" dirty="0" err="1" smtClean="0"/>
              <a:t>plagiarismdotORG</a:t>
            </a:r>
            <a:r>
              <a:rPr lang="en-US" sz="1200" dirty="0"/>
              <a:t>. (2012). Retrieved from </a:t>
            </a:r>
            <a:r>
              <a:rPr lang="en-US" sz="1200" dirty="0">
                <a:hlinkClick r:id="rId4"/>
              </a:rPr>
              <a:t>http://www.plagiarism.org/index.html</a:t>
            </a:r>
            <a:endParaRPr lang="en-US" sz="1200" dirty="0"/>
          </a:p>
          <a:p>
            <a:pPr marL="0" indent="0">
              <a:buNone/>
            </a:pPr>
            <a:endParaRPr lang="en-US" sz="1200" dirty="0"/>
          </a:p>
          <a:p>
            <a:pPr marL="0" indent="0">
              <a:buNone/>
            </a:pPr>
            <a:r>
              <a:rPr lang="en-US" sz="1200" dirty="0" smtClean="0"/>
              <a:t>U.S</a:t>
            </a:r>
            <a:r>
              <a:rPr lang="en-US" sz="1200" dirty="0"/>
              <a:t>. Copyright Office. (2012). </a:t>
            </a:r>
            <a:r>
              <a:rPr lang="en-US" sz="1200" i="1" dirty="0"/>
              <a:t>Copyright</a:t>
            </a:r>
            <a:r>
              <a:rPr lang="en-US" sz="1200" dirty="0"/>
              <a:t>. Retrieved from </a:t>
            </a:r>
            <a:r>
              <a:rPr lang="en-US" sz="1200" u="sng" dirty="0" smtClean="0">
                <a:hlinkClick r:id="rId5"/>
              </a:rPr>
              <a:t>http</a:t>
            </a:r>
            <a:r>
              <a:rPr lang="en-US" sz="1200" u="sng" dirty="0">
                <a:hlinkClick r:id="rId5"/>
              </a:rPr>
              <a:t>://www.copyright.gov</a:t>
            </a:r>
            <a:r>
              <a:rPr lang="en-US" sz="1200" dirty="0" smtClean="0"/>
              <a:t>.</a:t>
            </a:r>
            <a:endParaRPr lang="en-US" sz="1200" dirty="0"/>
          </a:p>
        </p:txBody>
      </p:sp>
    </p:spTree>
    <p:extLst>
      <p:ext uri="{BB962C8B-B14F-4D97-AF65-F5344CB8AC3E}">
        <p14:creationId xmlns:p14="http://schemas.microsoft.com/office/powerpoint/2010/main" val="3266483545"/>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229600" cy="4389120"/>
          </a:xfrm>
        </p:spPr>
        <p:txBody>
          <a:bodyPr>
            <a:normAutofit fontScale="70000" lnSpcReduction="20000"/>
          </a:bodyPr>
          <a:lstStyle/>
          <a:p>
            <a:pPr marL="0" indent="0">
              <a:buNone/>
            </a:pPr>
            <a:r>
              <a:rPr lang="en-US" dirty="0"/>
              <a:t/>
            </a:r>
            <a:br>
              <a:rPr lang="en-US" dirty="0"/>
            </a:br>
            <a:r>
              <a:rPr lang="en-US" dirty="0"/>
              <a:t>CERTIFICATE OF ORIGINALITY</a:t>
            </a:r>
          </a:p>
          <a:p>
            <a:pPr marL="0" indent="0">
              <a:buNone/>
            </a:pPr>
            <a:r>
              <a:rPr lang="en-US" dirty="0"/>
              <a:t>I certify that the attached paper is my original work. I am familiar with, and acknowledge my responsibilities which are part of, the University of Phoenix Student Code of Academic Integrity. I affirm that any section of the paper which has been submitted previously is attributed and cited as such, and that this paper has not been submitted by anyone else. I have identified the sources of all information whether quoted verbatim or paraphrased, all images, and all quotations with citations and reference listings. Along with citations and reference listings, I have used quotation marks to identify quotations of fewer than 40 words and have used block indentation for quotations of 40 or more words.  Nothing in this assignment violates copyright, trademark, or other intellectual property laws. I further agree that my name typed on the line below is intended to have, and shall have, the same validity as my handwritten signature.</a:t>
            </a:r>
          </a:p>
          <a:p>
            <a:r>
              <a:rPr lang="en-US" dirty="0"/>
              <a:t> </a:t>
            </a:r>
          </a:p>
          <a:p>
            <a:r>
              <a:rPr lang="en-US" dirty="0"/>
              <a:t>Student's signature (name typed here is equivalent to a signature):</a:t>
            </a:r>
          </a:p>
          <a:p>
            <a:r>
              <a:rPr lang="en-US" dirty="0"/>
              <a:t>Mary Kay Nielsen</a:t>
            </a:r>
          </a:p>
          <a:p>
            <a:endParaRPr lang="en-US" dirty="0"/>
          </a:p>
        </p:txBody>
      </p:sp>
    </p:spTree>
    <p:extLst>
      <p:ext uri="{BB962C8B-B14F-4D97-AF65-F5344CB8AC3E}">
        <p14:creationId xmlns:p14="http://schemas.microsoft.com/office/powerpoint/2010/main" val="1550067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2514600"/>
          </a:xfrm>
        </p:spPr>
        <p:txBody>
          <a:bodyPr>
            <a:noAutofit/>
          </a:bodyPr>
          <a:lstStyle/>
          <a:p>
            <a:pPr algn="ctr"/>
            <a:r>
              <a:rPr lang="en-US" sz="8000" dirty="0" smtClean="0">
                <a:solidFill>
                  <a:srgbClr val="FFC000"/>
                </a:solidFill>
              </a:rPr>
              <a:t>What is copyright?</a:t>
            </a:r>
            <a:endParaRPr lang="en-US" sz="8000" dirty="0">
              <a:solidFill>
                <a:srgbClr val="FFC000"/>
              </a:solidFill>
            </a:endParaRPr>
          </a:p>
        </p:txBody>
      </p:sp>
      <p:sp>
        <p:nvSpPr>
          <p:cNvPr id="3" name="Subtitle 2"/>
          <p:cNvSpPr>
            <a:spLocks noGrp="1"/>
          </p:cNvSpPr>
          <p:nvPr>
            <p:ph type="subTitle" idx="1"/>
          </p:nvPr>
        </p:nvSpPr>
        <p:spPr>
          <a:xfrm>
            <a:off x="609600" y="3505200"/>
            <a:ext cx="8001000" cy="3048000"/>
          </a:xfrm>
        </p:spPr>
        <p:txBody>
          <a:bodyPr>
            <a:normAutofit fontScale="77500" lnSpcReduction="20000"/>
          </a:bodyPr>
          <a:lstStyle/>
          <a:p>
            <a:pPr lvl="0" algn="l">
              <a:lnSpc>
                <a:spcPct val="150000"/>
              </a:lnSpc>
            </a:pPr>
            <a:r>
              <a:rPr lang="en-US" dirty="0" smtClean="0">
                <a:solidFill>
                  <a:schemeClr val="tx2">
                    <a:lumMod val="75000"/>
                  </a:schemeClr>
                </a:solidFill>
              </a:rPr>
              <a:t>“Is a form of protection provided by the laws of the United States to the authors of ‘original works of authorship’ including literary, dramatic, musical, artistic, and certain other intellectual works.” (U.S</a:t>
            </a:r>
            <a:r>
              <a:rPr lang="en-US" dirty="0">
                <a:solidFill>
                  <a:schemeClr val="tx2">
                    <a:lumMod val="75000"/>
                  </a:schemeClr>
                </a:solidFill>
              </a:rPr>
              <a:t>. Copyright Office, 2012). </a:t>
            </a:r>
          </a:p>
          <a:p>
            <a:pPr algn="l">
              <a:lnSpc>
                <a:spcPct val="150000"/>
              </a:lnSpc>
            </a:pPr>
            <a:r>
              <a:rPr lang="en-US" dirty="0" smtClean="0">
                <a:solidFill>
                  <a:schemeClr val="tx2">
                    <a:lumMod val="75000"/>
                  </a:schemeClr>
                </a:solidFill>
              </a:rPr>
              <a:t>This applies to both published </a:t>
            </a:r>
            <a:r>
              <a:rPr lang="en-US" u="sng" dirty="0" smtClean="0">
                <a:solidFill>
                  <a:schemeClr val="tx2">
                    <a:lumMod val="75000"/>
                  </a:schemeClr>
                </a:solidFill>
              </a:rPr>
              <a:t>and</a:t>
            </a:r>
            <a:r>
              <a:rPr lang="en-US" dirty="0" smtClean="0">
                <a:solidFill>
                  <a:schemeClr val="tx2">
                    <a:lumMod val="75000"/>
                  </a:schemeClr>
                </a:solidFill>
              </a:rPr>
              <a:t> unpublished works.  It is illegal for anyone to violate the rights provided to the owner of the copyright.</a:t>
            </a:r>
            <a:endParaRPr lang="en-US" dirty="0">
              <a:solidFill>
                <a:schemeClr val="tx2">
                  <a:lumMod val="75000"/>
                </a:schemeClr>
              </a:solidFill>
            </a:endParaRPr>
          </a:p>
        </p:txBody>
      </p:sp>
    </p:spTree>
    <p:extLst>
      <p:ext uri="{BB962C8B-B14F-4D97-AF65-F5344CB8AC3E}">
        <p14:creationId xmlns:p14="http://schemas.microsoft.com/office/powerpoint/2010/main" val="1982096539"/>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2376" y="457200"/>
            <a:ext cx="7772400" cy="3191806"/>
          </a:xfrm>
        </p:spPr>
        <p:txBody>
          <a:bodyPr>
            <a:normAutofit/>
          </a:bodyPr>
          <a:lstStyle/>
          <a:p>
            <a:pPr algn="ctr"/>
            <a:r>
              <a:rPr lang="en-US" sz="6000" dirty="0" smtClean="0">
                <a:solidFill>
                  <a:srgbClr val="0070C0"/>
                </a:solidFill>
              </a:rPr>
              <a:t>What materials are copyrighted?</a:t>
            </a:r>
            <a:br>
              <a:rPr lang="en-US" sz="6000" dirty="0" smtClean="0">
                <a:solidFill>
                  <a:srgbClr val="0070C0"/>
                </a:solidFill>
              </a:rPr>
            </a:br>
            <a:endParaRPr lang="en-US" sz="6000" dirty="0">
              <a:solidFill>
                <a:srgbClr val="0070C0"/>
              </a:solidFill>
            </a:endParaRPr>
          </a:p>
        </p:txBody>
      </p:sp>
      <p:sp>
        <p:nvSpPr>
          <p:cNvPr id="3" name="Subtitle 2"/>
          <p:cNvSpPr>
            <a:spLocks noGrp="1"/>
          </p:cNvSpPr>
          <p:nvPr>
            <p:ph type="subTitle" idx="1"/>
          </p:nvPr>
        </p:nvSpPr>
        <p:spPr>
          <a:xfrm>
            <a:off x="533400" y="2971800"/>
            <a:ext cx="7772400" cy="762000"/>
          </a:xfrm>
        </p:spPr>
        <p:txBody>
          <a:bodyPr>
            <a:noAutofit/>
          </a:bodyPr>
          <a:lstStyle/>
          <a:p>
            <a:pPr marL="379476" indent="-342900" algn="l">
              <a:buClrTx/>
              <a:buFont typeface="Arial" pitchFamily="34" charset="0"/>
              <a:buChar char="•"/>
            </a:pPr>
            <a:r>
              <a:rPr lang="en-US" sz="2000" b="1" dirty="0" smtClean="0">
                <a:solidFill>
                  <a:srgbClr val="FF6600"/>
                </a:solidFill>
              </a:rPr>
              <a:t>Literary works such as articles, stories, journals, or </a:t>
            </a:r>
          </a:p>
          <a:p>
            <a:pPr algn="l">
              <a:buClrTx/>
            </a:pPr>
            <a:r>
              <a:rPr lang="en-US" sz="2000" b="1" dirty="0" smtClean="0">
                <a:solidFill>
                  <a:srgbClr val="FF6600"/>
                </a:solidFill>
              </a:rPr>
              <a:t>                         computer programs</a:t>
            </a:r>
            <a:endParaRPr lang="en-US" sz="2000" b="1" dirty="0">
              <a:solidFill>
                <a:srgbClr val="FF6600"/>
              </a:solidFill>
            </a:endParaRPr>
          </a:p>
        </p:txBody>
      </p:sp>
      <p:sp>
        <p:nvSpPr>
          <p:cNvPr id="5" name="TextBox 4"/>
          <p:cNvSpPr txBox="1"/>
          <p:nvPr/>
        </p:nvSpPr>
        <p:spPr>
          <a:xfrm>
            <a:off x="1219200" y="3810000"/>
            <a:ext cx="5105400" cy="400110"/>
          </a:xfrm>
          <a:prstGeom prst="rect">
            <a:avLst/>
          </a:prstGeom>
          <a:noFill/>
        </p:spPr>
        <p:txBody>
          <a:bodyPr wrap="square" rtlCol="0">
            <a:spAutoFit/>
          </a:bodyPr>
          <a:lstStyle/>
          <a:p>
            <a:pPr marL="285750" indent="-285750">
              <a:buFont typeface="Arial" pitchFamily="34" charset="0"/>
              <a:buChar char="•"/>
            </a:pPr>
            <a:r>
              <a:rPr lang="en-US" sz="2000" b="1" dirty="0" smtClean="0">
                <a:solidFill>
                  <a:srgbClr val="00B050"/>
                </a:solidFill>
              </a:rPr>
              <a:t>Photos, pictures, and graphics</a:t>
            </a:r>
            <a:endParaRPr lang="en-US" sz="2000" b="1" dirty="0">
              <a:solidFill>
                <a:srgbClr val="00B050"/>
              </a:solidFill>
            </a:endParaRPr>
          </a:p>
        </p:txBody>
      </p:sp>
      <p:sp>
        <p:nvSpPr>
          <p:cNvPr id="6" name="TextBox 5"/>
          <p:cNvSpPr txBox="1"/>
          <p:nvPr/>
        </p:nvSpPr>
        <p:spPr>
          <a:xfrm>
            <a:off x="1903942" y="4328907"/>
            <a:ext cx="3767763" cy="400110"/>
          </a:xfrm>
          <a:prstGeom prst="rect">
            <a:avLst/>
          </a:prstGeom>
          <a:noFill/>
        </p:spPr>
        <p:txBody>
          <a:bodyPr wrap="none" rtlCol="0">
            <a:spAutoFit/>
          </a:bodyPr>
          <a:lstStyle/>
          <a:p>
            <a:pPr marL="285750" indent="-285750">
              <a:buFont typeface="Arial" pitchFamily="34" charset="0"/>
              <a:buChar char="•"/>
            </a:pPr>
            <a:r>
              <a:rPr lang="en-US" sz="2000" b="1" dirty="0" smtClean="0">
                <a:solidFill>
                  <a:srgbClr val="FF0000"/>
                </a:solidFill>
              </a:rPr>
              <a:t>Music, song lyrics, &amp; videos</a:t>
            </a:r>
            <a:endParaRPr lang="en-US" sz="2000" b="1" dirty="0">
              <a:solidFill>
                <a:srgbClr val="FF0000"/>
              </a:solidFill>
            </a:endParaRPr>
          </a:p>
        </p:txBody>
      </p:sp>
      <p:sp>
        <p:nvSpPr>
          <p:cNvPr id="7" name="TextBox 6"/>
          <p:cNvSpPr txBox="1"/>
          <p:nvPr/>
        </p:nvSpPr>
        <p:spPr>
          <a:xfrm>
            <a:off x="2644823" y="4953000"/>
            <a:ext cx="2286000" cy="400110"/>
          </a:xfrm>
          <a:prstGeom prst="rect">
            <a:avLst/>
          </a:prstGeom>
          <a:noFill/>
        </p:spPr>
        <p:txBody>
          <a:bodyPr wrap="square" rtlCol="0">
            <a:spAutoFit/>
          </a:bodyPr>
          <a:lstStyle/>
          <a:p>
            <a:pPr marL="285750" indent="-285750">
              <a:buFont typeface="Arial" pitchFamily="34" charset="0"/>
              <a:buChar char="•"/>
            </a:pPr>
            <a:r>
              <a:rPr lang="en-US" sz="2000" b="1" dirty="0" smtClean="0">
                <a:solidFill>
                  <a:srgbClr val="7030A0"/>
                </a:solidFill>
              </a:rPr>
              <a:t>Web pages</a:t>
            </a:r>
            <a:endParaRPr lang="en-US" sz="2000" b="1" dirty="0">
              <a:solidFill>
                <a:srgbClr val="7030A0"/>
              </a:solidFill>
            </a:endParaRPr>
          </a:p>
        </p:txBody>
      </p:sp>
      <p:sp>
        <p:nvSpPr>
          <p:cNvPr id="8" name="TextBox 7"/>
          <p:cNvSpPr txBox="1"/>
          <p:nvPr/>
        </p:nvSpPr>
        <p:spPr>
          <a:xfrm>
            <a:off x="3006773" y="5554368"/>
            <a:ext cx="5981700" cy="707886"/>
          </a:xfrm>
          <a:prstGeom prst="rect">
            <a:avLst/>
          </a:prstGeom>
          <a:noFill/>
        </p:spPr>
        <p:txBody>
          <a:bodyPr wrap="square" rtlCol="0">
            <a:spAutoFit/>
          </a:bodyPr>
          <a:lstStyle/>
          <a:p>
            <a:pPr marL="285750" indent="-285750">
              <a:buFont typeface="Arial" pitchFamily="34" charset="0"/>
              <a:buChar char="•"/>
            </a:pPr>
            <a:r>
              <a:rPr lang="en-US" sz="2000" b="1" dirty="0" smtClean="0">
                <a:solidFill>
                  <a:schemeClr val="accent6">
                    <a:lumMod val="50000"/>
                  </a:schemeClr>
                </a:solidFill>
              </a:rPr>
              <a:t>Online or classroom training (TEACH Act, 2002)</a:t>
            </a:r>
            <a:endParaRPr lang="en-US" sz="2000" b="1" dirty="0">
              <a:solidFill>
                <a:schemeClr val="accent6">
                  <a:lumMod val="50000"/>
                </a:schemeClr>
              </a:solidFill>
            </a:endParaRPr>
          </a:p>
        </p:txBody>
      </p:sp>
      <p:sp>
        <p:nvSpPr>
          <p:cNvPr id="9" name="TextBox 8"/>
          <p:cNvSpPr txBox="1"/>
          <p:nvPr/>
        </p:nvSpPr>
        <p:spPr>
          <a:xfrm>
            <a:off x="5943600" y="6108366"/>
            <a:ext cx="2990850" cy="307777"/>
          </a:xfrm>
          <a:prstGeom prst="rect">
            <a:avLst/>
          </a:prstGeom>
          <a:noFill/>
        </p:spPr>
        <p:txBody>
          <a:bodyPr wrap="square" rtlCol="0">
            <a:spAutoFit/>
          </a:bodyPr>
          <a:lstStyle/>
          <a:p>
            <a:pPr algn="r"/>
            <a:r>
              <a:rPr lang="en-US" sz="1400" dirty="0" smtClean="0"/>
              <a:t>(</a:t>
            </a:r>
            <a:r>
              <a:rPr lang="en-US" sz="1400" dirty="0"/>
              <a:t>Grassian &amp; Kaplowitz, </a:t>
            </a:r>
            <a:r>
              <a:rPr lang="en-US" sz="1400" dirty="0" smtClean="0"/>
              <a:t>2009)</a:t>
            </a:r>
            <a:endParaRPr lang="en-US" sz="1400" dirty="0"/>
          </a:p>
        </p:txBody>
      </p:sp>
    </p:spTree>
    <p:extLst>
      <p:ext uri="{BB962C8B-B14F-4D97-AF65-F5344CB8AC3E}">
        <p14:creationId xmlns:p14="http://schemas.microsoft.com/office/powerpoint/2010/main" val="2933559957"/>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circle(in)">
                                      <p:cBhvr>
                                        <p:cTn id="21" dur="2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ppt_x"/>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circle(in)">
                                      <p:cBhvr>
                                        <p:cTn id="32" dur="2000"/>
                                        <p:tgtEl>
                                          <p:spTgt spid="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down)">
                                      <p:cBhvr>
                                        <p:cTn id="37" dur="580">
                                          <p:stCondLst>
                                            <p:cond delay="0"/>
                                          </p:stCondLst>
                                        </p:cTn>
                                        <p:tgtEl>
                                          <p:spTgt spid="8"/>
                                        </p:tgtEl>
                                      </p:cBhvr>
                                    </p:animEffect>
                                    <p:anim calcmode="lin" valueType="num">
                                      <p:cBhvr>
                                        <p:cTn id="3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3" dur="26">
                                          <p:stCondLst>
                                            <p:cond delay="650"/>
                                          </p:stCondLst>
                                        </p:cTn>
                                        <p:tgtEl>
                                          <p:spTgt spid="8"/>
                                        </p:tgtEl>
                                      </p:cBhvr>
                                      <p:to x="100000" y="60000"/>
                                    </p:animScale>
                                    <p:animScale>
                                      <p:cBhvr>
                                        <p:cTn id="44" dur="166" decel="50000">
                                          <p:stCondLst>
                                            <p:cond delay="676"/>
                                          </p:stCondLst>
                                        </p:cTn>
                                        <p:tgtEl>
                                          <p:spTgt spid="8"/>
                                        </p:tgtEl>
                                      </p:cBhvr>
                                      <p:to x="100000" y="100000"/>
                                    </p:animScale>
                                    <p:animScale>
                                      <p:cBhvr>
                                        <p:cTn id="45" dur="26">
                                          <p:stCondLst>
                                            <p:cond delay="1312"/>
                                          </p:stCondLst>
                                        </p:cTn>
                                        <p:tgtEl>
                                          <p:spTgt spid="8"/>
                                        </p:tgtEl>
                                      </p:cBhvr>
                                      <p:to x="100000" y="80000"/>
                                    </p:animScale>
                                    <p:animScale>
                                      <p:cBhvr>
                                        <p:cTn id="46" dur="166" decel="50000">
                                          <p:stCondLst>
                                            <p:cond delay="1338"/>
                                          </p:stCondLst>
                                        </p:cTn>
                                        <p:tgtEl>
                                          <p:spTgt spid="8"/>
                                        </p:tgtEl>
                                      </p:cBhvr>
                                      <p:to x="100000" y="100000"/>
                                    </p:animScale>
                                    <p:animScale>
                                      <p:cBhvr>
                                        <p:cTn id="47" dur="26">
                                          <p:stCondLst>
                                            <p:cond delay="1642"/>
                                          </p:stCondLst>
                                        </p:cTn>
                                        <p:tgtEl>
                                          <p:spTgt spid="8"/>
                                        </p:tgtEl>
                                      </p:cBhvr>
                                      <p:to x="100000" y="90000"/>
                                    </p:animScale>
                                    <p:animScale>
                                      <p:cBhvr>
                                        <p:cTn id="48" dur="166" decel="50000">
                                          <p:stCondLst>
                                            <p:cond delay="1668"/>
                                          </p:stCondLst>
                                        </p:cTn>
                                        <p:tgtEl>
                                          <p:spTgt spid="8"/>
                                        </p:tgtEl>
                                      </p:cBhvr>
                                      <p:to x="100000" y="100000"/>
                                    </p:animScale>
                                    <p:animScale>
                                      <p:cBhvr>
                                        <p:cTn id="49" dur="26">
                                          <p:stCondLst>
                                            <p:cond delay="1808"/>
                                          </p:stCondLst>
                                        </p:cTn>
                                        <p:tgtEl>
                                          <p:spTgt spid="8"/>
                                        </p:tgtEl>
                                      </p:cBhvr>
                                      <p:to x="100000" y="95000"/>
                                    </p:animScale>
                                    <p:animScale>
                                      <p:cBhvr>
                                        <p:cTn id="50"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7772400" cy="2819400"/>
          </a:xfrm>
        </p:spPr>
        <p:txBody>
          <a:bodyPr/>
          <a:lstStyle/>
          <a:p>
            <a:pPr algn="ctr"/>
            <a:r>
              <a:rPr lang="en-US" dirty="0" smtClean="0">
                <a:solidFill>
                  <a:srgbClr val="FF0000"/>
                </a:solidFill>
              </a:rPr>
              <a:t>Students’ works are copyrighted!</a:t>
            </a:r>
            <a:br>
              <a:rPr lang="en-US" dirty="0" smtClean="0">
                <a:solidFill>
                  <a:srgbClr val="FF0000"/>
                </a:solidFill>
              </a:rPr>
            </a:br>
            <a:endParaRPr lang="en-US" dirty="0">
              <a:solidFill>
                <a:srgbClr val="FF0000"/>
              </a:solidFill>
            </a:endParaRPr>
          </a:p>
        </p:txBody>
      </p:sp>
      <p:sp>
        <p:nvSpPr>
          <p:cNvPr id="3" name="Subtitle 2"/>
          <p:cNvSpPr>
            <a:spLocks noGrp="1"/>
          </p:cNvSpPr>
          <p:nvPr>
            <p:ph type="subTitle" idx="1"/>
          </p:nvPr>
        </p:nvSpPr>
        <p:spPr/>
        <p:txBody>
          <a:bodyPr>
            <a:normAutofit/>
          </a:bodyPr>
          <a:lstStyle/>
          <a:p>
            <a:pPr algn="ctr"/>
            <a:r>
              <a:rPr lang="en-US" dirty="0" smtClean="0">
                <a:solidFill>
                  <a:srgbClr val="0070C0"/>
                </a:solidFill>
              </a:rPr>
              <a:t>Teachers must obtain permission from the student or his/her parents before publishing, reproducing or displaying outside of the classroom use.</a:t>
            </a:r>
            <a:endParaRPr lang="en-US" dirty="0">
              <a:solidFill>
                <a:srgbClr val="0070C0"/>
              </a:solidFill>
            </a:endParaRPr>
          </a:p>
        </p:txBody>
      </p:sp>
      <p:sp>
        <p:nvSpPr>
          <p:cNvPr id="4" name="TextBox 3"/>
          <p:cNvSpPr txBox="1"/>
          <p:nvPr/>
        </p:nvSpPr>
        <p:spPr>
          <a:xfrm>
            <a:off x="1295400" y="4800600"/>
            <a:ext cx="6934199" cy="1200329"/>
          </a:xfrm>
          <a:prstGeom prst="rect">
            <a:avLst/>
          </a:prstGeom>
          <a:noFill/>
        </p:spPr>
        <p:txBody>
          <a:bodyPr wrap="square" rtlCol="0">
            <a:spAutoFit/>
          </a:bodyPr>
          <a:lstStyle/>
          <a:p>
            <a:pPr algn="ctr"/>
            <a:r>
              <a:rPr lang="en-US" dirty="0" smtClean="0">
                <a:solidFill>
                  <a:srgbClr val="00B050"/>
                </a:solidFill>
              </a:rPr>
              <a:t>Students can learn more about copyright </a:t>
            </a:r>
          </a:p>
          <a:p>
            <a:pPr algn="ctr"/>
            <a:r>
              <a:rPr lang="en-US" dirty="0" smtClean="0">
                <a:solidFill>
                  <a:srgbClr val="00B050"/>
                </a:solidFill>
              </a:rPr>
              <a:t>and their rights by visiting the web site,</a:t>
            </a:r>
            <a:endParaRPr lang="en-US" u="sng" dirty="0" smtClean="0">
              <a:solidFill>
                <a:srgbClr val="0070C0"/>
              </a:solidFill>
            </a:endParaRPr>
          </a:p>
          <a:p>
            <a:pPr algn="ctr"/>
            <a:r>
              <a:rPr lang="en-US" u="sng" dirty="0" smtClean="0">
                <a:solidFill>
                  <a:srgbClr val="0070C0"/>
                </a:solidFill>
              </a:rPr>
              <a:t>http://www.loc.gov/teachers/copyrightmystery/</a:t>
            </a:r>
            <a:endParaRPr lang="en-US" dirty="0">
              <a:solidFill>
                <a:srgbClr val="0070C0"/>
              </a:solidFill>
            </a:endParaRPr>
          </a:p>
          <a:p>
            <a:endParaRPr lang="en-US" dirty="0"/>
          </a:p>
        </p:txBody>
      </p:sp>
    </p:spTree>
    <p:extLst>
      <p:ext uri="{BB962C8B-B14F-4D97-AF65-F5344CB8AC3E}">
        <p14:creationId xmlns:p14="http://schemas.microsoft.com/office/powerpoint/2010/main" val="2701170197"/>
      </p:ext>
    </p:extLst>
  </p:cSld>
  <p:clrMapOvr>
    <a:masterClrMapping/>
  </p:clrMapOvr>
  <p:transition spd="slow" advTm="12000">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smtClean="0">
                <a:solidFill>
                  <a:srgbClr val="FF6600"/>
                </a:solidFill>
                <a:effectLst>
                  <a:outerShdw blurRad="38100" dist="38100" dir="2700000" algn="tl">
                    <a:srgbClr val="000000">
                      <a:alpha val="43137"/>
                    </a:srgbClr>
                  </a:outerShdw>
                </a:effectLst>
              </a:rPr>
              <a:t>What is plagiarism</a:t>
            </a:r>
            <a:endParaRPr lang="en-US" sz="8000" b="1" dirty="0">
              <a:solidFill>
                <a:srgbClr val="FF66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2743200"/>
            <a:ext cx="8229600" cy="2407920"/>
          </a:xfrm>
        </p:spPr>
        <p:txBody>
          <a:bodyPr>
            <a:normAutofit fontScale="77500" lnSpcReduction="20000"/>
          </a:bodyPr>
          <a:lstStyle/>
          <a:p>
            <a:pPr marL="0" indent="0">
              <a:lnSpc>
                <a:spcPct val="170000"/>
              </a:lnSpc>
              <a:buNone/>
            </a:pPr>
            <a:r>
              <a:rPr lang="en-US" dirty="0"/>
              <a:t>According to </a:t>
            </a:r>
            <a:r>
              <a:rPr lang="en-US" i="1" dirty="0" err="1"/>
              <a:t>Plagiarismdotorg</a:t>
            </a:r>
            <a:r>
              <a:rPr lang="en-US" dirty="0"/>
              <a:t> (2012</a:t>
            </a:r>
            <a:r>
              <a:rPr lang="en-US" dirty="0" smtClean="0"/>
              <a:t>), “Plagiarism </a:t>
            </a:r>
            <a:r>
              <a:rPr lang="en-US" dirty="0"/>
              <a:t>is the use of another's original words or ideas as though they were your own. Any time you borrow from an original source and do not give proper credit, you have committed plagiarism and violated U.S. copyright laws. </a:t>
            </a:r>
            <a:r>
              <a:rPr lang="en-US" dirty="0" smtClean="0"/>
              <a:t>”</a:t>
            </a:r>
            <a:endParaRPr lang="en-US" dirty="0"/>
          </a:p>
        </p:txBody>
      </p:sp>
    </p:spTree>
    <p:extLst>
      <p:ext uri="{BB962C8B-B14F-4D97-AF65-F5344CB8AC3E}">
        <p14:creationId xmlns:p14="http://schemas.microsoft.com/office/powerpoint/2010/main" val="1965219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0"/>
            <a:ext cx="7772400" cy="1828800"/>
          </a:xfrm>
        </p:spPr>
        <p:txBody>
          <a:bodyPr>
            <a:normAutofit/>
          </a:bodyPr>
          <a:lstStyle/>
          <a:p>
            <a:pPr algn="ctr"/>
            <a:r>
              <a:rPr lang="en-US" dirty="0" smtClean="0">
                <a:solidFill>
                  <a:srgbClr val="F1E001"/>
                </a:solidFill>
              </a:rPr>
              <a:t>It is against the law…   </a:t>
            </a:r>
            <a:br>
              <a:rPr lang="en-US" dirty="0" smtClean="0">
                <a:solidFill>
                  <a:srgbClr val="F1E001"/>
                </a:solidFill>
              </a:rPr>
            </a:br>
            <a:endParaRPr lang="en-US" dirty="0">
              <a:solidFill>
                <a:srgbClr val="F1E001"/>
              </a:solidFill>
            </a:endParaRPr>
          </a:p>
        </p:txBody>
      </p:sp>
      <p:sp>
        <p:nvSpPr>
          <p:cNvPr id="3" name="Subtitle 2"/>
          <p:cNvSpPr>
            <a:spLocks noGrp="1"/>
          </p:cNvSpPr>
          <p:nvPr>
            <p:ph type="subTitle" idx="1"/>
          </p:nvPr>
        </p:nvSpPr>
        <p:spPr>
          <a:xfrm>
            <a:off x="990600" y="5594866"/>
            <a:ext cx="7854696" cy="838200"/>
          </a:xfrm>
        </p:spPr>
        <p:txBody>
          <a:bodyPr>
            <a:normAutofit/>
          </a:bodyPr>
          <a:lstStyle/>
          <a:p>
            <a:pPr algn="l"/>
            <a:r>
              <a:rPr lang="en-US" sz="2000" b="1" dirty="0" smtClean="0">
                <a:solidFill>
                  <a:srgbClr val="FF6600"/>
                </a:solidFill>
              </a:rPr>
              <a:t>While it may seem uncommon for someone to be sued for copyright infringement, it is possible and can happen.  </a:t>
            </a:r>
            <a:endParaRPr lang="en-US" sz="2000" b="1" dirty="0">
              <a:solidFill>
                <a:srgbClr val="FF6600"/>
              </a:solidFill>
            </a:endParaRPr>
          </a:p>
        </p:txBody>
      </p:sp>
      <p:sp>
        <p:nvSpPr>
          <p:cNvPr id="5" name="TextBox 4"/>
          <p:cNvSpPr txBox="1"/>
          <p:nvPr/>
        </p:nvSpPr>
        <p:spPr>
          <a:xfrm>
            <a:off x="317968" y="6248400"/>
            <a:ext cx="8229600" cy="369332"/>
          </a:xfrm>
          <a:prstGeom prst="rect">
            <a:avLst/>
          </a:prstGeom>
          <a:noFill/>
        </p:spPr>
        <p:txBody>
          <a:bodyPr wrap="square" rtlCol="0">
            <a:spAutoFit/>
          </a:bodyPr>
          <a:lstStyle/>
          <a:p>
            <a:pPr algn="ctr"/>
            <a:r>
              <a:rPr lang="en-US" b="1" dirty="0" smtClean="0">
                <a:solidFill>
                  <a:srgbClr val="FF6600"/>
                </a:solidFill>
              </a:rPr>
              <a:t>When in doubt, feel free to speak with Mrs. Nielsen.</a:t>
            </a:r>
            <a:endParaRPr lang="en-US" b="1" dirty="0">
              <a:solidFill>
                <a:srgbClr val="FF6600"/>
              </a:solidFill>
            </a:endParaRPr>
          </a:p>
        </p:txBody>
      </p:sp>
      <p:sp>
        <p:nvSpPr>
          <p:cNvPr id="7" name="TextBox 6"/>
          <p:cNvSpPr txBox="1"/>
          <p:nvPr/>
        </p:nvSpPr>
        <p:spPr>
          <a:xfrm>
            <a:off x="149942" y="1981200"/>
            <a:ext cx="8839200" cy="1261884"/>
          </a:xfrm>
          <a:prstGeom prst="rect">
            <a:avLst/>
          </a:prstGeom>
          <a:noFill/>
        </p:spPr>
        <p:txBody>
          <a:bodyPr wrap="square" rtlCol="0">
            <a:spAutoFit/>
          </a:bodyPr>
          <a:lstStyle/>
          <a:p>
            <a:r>
              <a:rPr lang="en-US" sz="3600" b="1" dirty="0" smtClean="0">
                <a:solidFill>
                  <a:srgbClr val="FF6600"/>
                </a:solidFill>
                <a:latin typeface="+mj-lt"/>
              </a:rPr>
              <a:t>Committing plagiarism is a serious offence.  </a:t>
            </a:r>
          </a:p>
          <a:p>
            <a:r>
              <a:rPr lang="en-US" sz="4000" dirty="0">
                <a:solidFill>
                  <a:schemeClr val="accent6">
                    <a:lumMod val="75000"/>
                  </a:schemeClr>
                </a:solidFill>
                <a:latin typeface="+mj-lt"/>
              </a:rPr>
              <a:t>	</a:t>
            </a:r>
            <a:r>
              <a:rPr lang="en-US" sz="4000" dirty="0" smtClean="0">
                <a:solidFill>
                  <a:schemeClr val="accent6">
                    <a:lumMod val="75000"/>
                  </a:schemeClr>
                </a:solidFill>
                <a:latin typeface="+mj-lt"/>
              </a:rPr>
              <a:t>		</a:t>
            </a:r>
            <a:endParaRPr lang="en-US" sz="4000" dirty="0">
              <a:solidFill>
                <a:schemeClr val="accent6">
                  <a:lumMod val="75000"/>
                </a:schemeClr>
              </a:solidFill>
              <a:latin typeface="+mj-lt"/>
            </a:endParaRPr>
          </a:p>
        </p:txBody>
      </p:sp>
      <p:sp>
        <p:nvSpPr>
          <p:cNvPr id="8" name="TextBox 7"/>
          <p:cNvSpPr txBox="1"/>
          <p:nvPr/>
        </p:nvSpPr>
        <p:spPr>
          <a:xfrm>
            <a:off x="1936954" y="3930134"/>
            <a:ext cx="4114800" cy="369332"/>
          </a:xfrm>
          <a:prstGeom prst="rect">
            <a:avLst/>
          </a:prstGeom>
          <a:noFill/>
        </p:spPr>
        <p:txBody>
          <a:bodyPr wrap="square" rtlCol="0">
            <a:spAutoFit/>
          </a:bodyPr>
          <a:lstStyle/>
          <a:p>
            <a:r>
              <a:rPr lang="en-US" b="1" dirty="0">
                <a:solidFill>
                  <a:srgbClr val="FF6600"/>
                </a:solidFill>
              </a:rPr>
              <a:t>S</a:t>
            </a:r>
            <a:r>
              <a:rPr lang="en-US" b="1" dirty="0" smtClean="0">
                <a:solidFill>
                  <a:srgbClr val="FF6600"/>
                </a:solidFill>
              </a:rPr>
              <a:t>tudent/teacher conference</a:t>
            </a:r>
            <a:endParaRPr lang="en-US" b="1" dirty="0">
              <a:solidFill>
                <a:srgbClr val="FF6600"/>
              </a:solidFill>
            </a:endParaRPr>
          </a:p>
        </p:txBody>
      </p:sp>
      <p:sp>
        <p:nvSpPr>
          <p:cNvPr id="9" name="TextBox 8"/>
          <p:cNvSpPr txBox="1"/>
          <p:nvPr/>
        </p:nvSpPr>
        <p:spPr>
          <a:xfrm>
            <a:off x="1919748" y="4495800"/>
            <a:ext cx="4114800" cy="369332"/>
          </a:xfrm>
          <a:prstGeom prst="rect">
            <a:avLst/>
          </a:prstGeom>
          <a:noFill/>
        </p:spPr>
        <p:txBody>
          <a:bodyPr wrap="square" rtlCol="0">
            <a:spAutoFit/>
          </a:bodyPr>
          <a:lstStyle/>
          <a:p>
            <a:r>
              <a:rPr lang="en-US" b="1" dirty="0" smtClean="0">
                <a:solidFill>
                  <a:srgbClr val="FF6600"/>
                </a:solidFill>
              </a:rPr>
              <a:t>Parent/teacher conference</a:t>
            </a:r>
            <a:endParaRPr lang="en-US" b="1" dirty="0">
              <a:solidFill>
                <a:srgbClr val="FF6600"/>
              </a:solidFill>
            </a:endParaRPr>
          </a:p>
        </p:txBody>
      </p:sp>
      <p:sp>
        <p:nvSpPr>
          <p:cNvPr id="10" name="TextBox 9"/>
          <p:cNvSpPr txBox="1"/>
          <p:nvPr/>
        </p:nvSpPr>
        <p:spPr>
          <a:xfrm>
            <a:off x="1936954" y="4983088"/>
            <a:ext cx="3657600" cy="369332"/>
          </a:xfrm>
          <a:prstGeom prst="rect">
            <a:avLst/>
          </a:prstGeom>
          <a:noFill/>
        </p:spPr>
        <p:txBody>
          <a:bodyPr wrap="square" rtlCol="0">
            <a:spAutoFit/>
          </a:bodyPr>
          <a:lstStyle/>
          <a:p>
            <a:r>
              <a:rPr lang="en-US" b="1" dirty="0">
                <a:solidFill>
                  <a:srgbClr val="FF6600"/>
                </a:solidFill>
              </a:rPr>
              <a:t>D</a:t>
            </a:r>
            <a:r>
              <a:rPr lang="en-US" b="1" dirty="0" smtClean="0">
                <a:solidFill>
                  <a:srgbClr val="FF6600"/>
                </a:solidFill>
              </a:rPr>
              <a:t>etention and suspension</a:t>
            </a:r>
            <a:endParaRPr lang="en-US" b="1" dirty="0">
              <a:solidFill>
                <a:srgbClr val="FF6600"/>
              </a:solidFill>
            </a:endParaRPr>
          </a:p>
        </p:txBody>
      </p:sp>
      <p:sp>
        <p:nvSpPr>
          <p:cNvPr id="11" name="TextBox 10"/>
          <p:cNvSpPr txBox="1"/>
          <p:nvPr/>
        </p:nvSpPr>
        <p:spPr>
          <a:xfrm>
            <a:off x="656302" y="2743200"/>
            <a:ext cx="7725698" cy="461665"/>
          </a:xfrm>
          <a:prstGeom prst="rect">
            <a:avLst/>
          </a:prstGeom>
          <a:noFill/>
        </p:spPr>
        <p:txBody>
          <a:bodyPr wrap="square" rtlCol="0">
            <a:spAutoFit/>
          </a:bodyPr>
          <a:lstStyle/>
          <a:p>
            <a:r>
              <a:rPr lang="en-US" sz="2400" b="1" dirty="0">
                <a:solidFill>
                  <a:srgbClr val="FF6600"/>
                </a:solidFill>
              </a:rPr>
              <a:t>Consequences will include but not be limited to:</a:t>
            </a:r>
          </a:p>
        </p:txBody>
      </p:sp>
      <p:sp>
        <p:nvSpPr>
          <p:cNvPr id="12" name="TextBox 11"/>
          <p:cNvSpPr txBox="1"/>
          <p:nvPr/>
        </p:nvSpPr>
        <p:spPr>
          <a:xfrm>
            <a:off x="1919748" y="3396734"/>
            <a:ext cx="4191000" cy="369332"/>
          </a:xfrm>
          <a:prstGeom prst="rect">
            <a:avLst/>
          </a:prstGeom>
          <a:noFill/>
        </p:spPr>
        <p:txBody>
          <a:bodyPr wrap="square" rtlCol="0">
            <a:spAutoFit/>
          </a:bodyPr>
          <a:lstStyle/>
          <a:p>
            <a:r>
              <a:rPr lang="en-US" b="1" dirty="0" smtClean="0">
                <a:solidFill>
                  <a:srgbClr val="FF6600"/>
                </a:solidFill>
              </a:rPr>
              <a:t>A zero grade for the assignment</a:t>
            </a:r>
            <a:endParaRPr lang="en-US" b="1" dirty="0">
              <a:solidFill>
                <a:srgbClr val="FF6600"/>
              </a:solidFill>
            </a:endParaRPr>
          </a:p>
        </p:txBody>
      </p:sp>
    </p:spTree>
    <p:extLst>
      <p:ext uri="{BB962C8B-B14F-4D97-AF65-F5344CB8AC3E}">
        <p14:creationId xmlns:p14="http://schemas.microsoft.com/office/powerpoint/2010/main" val="3298753333"/>
      </p:ext>
    </p:extLst>
  </p:cSld>
  <p:clrMapOvr>
    <a:masterClrMapping/>
  </p:clrMapOvr>
  <mc:AlternateContent xmlns:mc="http://schemas.openxmlformats.org/markup-compatibility/2006" xmlns:p14="http://schemas.microsoft.com/office/powerpoint/2010/main">
    <mc:Choice Requires="p14">
      <p:transition spd="slow" p14:dur="2000" advTm="15000"/>
    </mc:Choice>
    <mc:Fallback xmlns="">
      <p:transition spd="slow"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ircle(in)">
                                      <p:cBhvr>
                                        <p:cTn id="15" dur="2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alpha val="97000"/>
          </a:schemeClr>
        </a:solidFill>
        <a:effectLst/>
      </p:bgPr>
    </p:bg>
    <p:spTree>
      <p:nvGrpSpPr>
        <p:cNvPr id="1" name=""/>
        <p:cNvGrpSpPr/>
        <p:nvPr/>
      </p:nvGrpSpPr>
      <p:grpSpPr>
        <a:xfrm>
          <a:off x="0" y="0"/>
          <a:ext cx="0" cy="0"/>
          <a:chOff x="0" y="0"/>
          <a:chExt cx="0" cy="0"/>
        </a:xfrm>
      </p:grpSpPr>
      <p:sp>
        <p:nvSpPr>
          <p:cNvPr id="7" name="TextBox 6"/>
          <p:cNvSpPr txBox="1"/>
          <p:nvPr/>
        </p:nvSpPr>
        <p:spPr>
          <a:xfrm>
            <a:off x="194534" y="4343400"/>
            <a:ext cx="7647656" cy="2423740"/>
          </a:xfrm>
          <a:prstGeom prst="rect">
            <a:avLst/>
          </a:prstGeom>
          <a:noFill/>
          <a:ln>
            <a:solidFill>
              <a:schemeClr val="tx1"/>
            </a:solidFill>
          </a:ln>
        </p:spPr>
        <p:txBody>
          <a:bodyPr wrap="square" rtlCol="0">
            <a:spAutoFit/>
          </a:bodyPr>
          <a:lstStyle/>
          <a:p>
            <a:r>
              <a:rPr lang="en-US" sz="1600" b="1" dirty="0" smtClean="0">
                <a:solidFill>
                  <a:srgbClr val="FF0000"/>
                </a:solidFill>
              </a:rPr>
              <a:t>Example 2 </a:t>
            </a:r>
            <a:r>
              <a:rPr lang="en-US" sz="1600" b="1" dirty="0">
                <a:solidFill>
                  <a:srgbClr val="FF0000"/>
                </a:solidFill>
              </a:rPr>
              <a:t>Direct quotation with APA citation </a:t>
            </a:r>
            <a:r>
              <a:rPr lang="en-US" sz="1600" b="1" dirty="0" smtClean="0">
                <a:solidFill>
                  <a:srgbClr val="FF0000"/>
                </a:solidFill>
              </a:rPr>
              <a:t>:</a:t>
            </a:r>
          </a:p>
          <a:p>
            <a:endParaRPr lang="en-US" sz="1600" b="1" dirty="0" smtClean="0">
              <a:solidFill>
                <a:srgbClr val="FF0000"/>
              </a:solidFill>
            </a:endParaRPr>
          </a:p>
          <a:p>
            <a:r>
              <a:rPr lang="en-US" sz="1600" b="1" dirty="0" smtClean="0">
                <a:solidFill>
                  <a:srgbClr val="FF0000"/>
                </a:solidFill>
              </a:rPr>
              <a:t>According </a:t>
            </a:r>
            <a:r>
              <a:rPr lang="en-US" sz="1600" b="1" dirty="0">
                <a:solidFill>
                  <a:srgbClr val="FF0000"/>
                </a:solidFill>
              </a:rPr>
              <a:t>to </a:t>
            </a:r>
            <a:r>
              <a:rPr lang="en-US" sz="1600" b="1" i="1" dirty="0">
                <a:solidFill>
                  <a:srgbClr val="FF0000"/>
                </a:solidFill>
              </a:rPr>
              <a:t>About.com 20th Century History</a:t>
            </a:r>
            <a:r>
              <a:rPr lang="en-US" sz="1600" b="1" dirty="0">
                <a:solidFill>
                  <a:srgbClr val="FF0000"/>
                </a:solidFill>
              </a:rPr>
              <a:t> (2012</a:t>
            </a:r>
            <a:r>
              <a:rPr lang="en-US" sz="1600" b="1" dirty="0" smtClean="0">
                <a:solidFill>
                  <a:srgbClr val="FF0000"/>
                </a:solidFill>
              </a:rPr>
              <a:t>), “Mary Mallon, now known as Typhoid Mary, seemed a healthy woman when a health inspector knocked on her door in 1907, yet she was the cause of several typhoid outbreaks.” </a:t>
            </a:r>
            <a:r>
              <a:rPr lang="en-US" sz="1600" b="1" dirty="0">
                <a:solidFill>
                  <a:srgbClr val="FF0000"/>
                </a:solidFill>
              </a:rPr>
              <a:t>(</a:t>
            </a:r>
            <a:r>
              <a:rPr lang="en-US" sz="1600" b="1" dirty="0" err="1">
                <a:solidFill>
                  <a:srgbClr val="FF0000"/>
                </a:solidFill>
              </a:rPr>
              <a:t>para</a:t>
            </a:r>
            <a:r>
              <a:rPr lang="en-US" sz="1600" b="1" dirty="0">
                <a:solidFill>
                  <a:srgbClr val="FF0000"/>
                </a:solidFill>
              </a:rPr>
              <a:t>. </a:t>
            </a:r>
            <a:r>
              <a:rPr lang="en-US" sz="1600" b="1" dirty="0" smtClean="0">
                <a:solidFill>
                  <a:srgbClr val="FF0000"/>
                </a:solidFill>
              </a:rPr>
              <a:t>1).</a:t>
            </a:r>
          </a:p>
          <a:p>
            <a:endParaRPr lang="en-US" sz="1600" b="1" dirty="0"/>
          </a:p>
          <a:p>
            <a:r>
              <a:rPr lang="en-US" sz="1100" b="1" dirty="0" smtClean="0"/>
              <a:t>Reference:</a:t>
            </a:r>
          </a:p>
          <a:p>
            <a:r>
              <a:rPr lang="en-US" sz="1050" b="1" dirty="0"/>
              <a:t>About.com 20th Century History. (2012). Retrieved from </a:t>
            </a:r>
            <a:r>
              <a:rPr lang="en-US" sz="1050" b="1" dirty="0" smtClean="0"/>
              <a:t>http</a:t>
            </a:r>
            <a:r>
              <a:rPr lang="en-US" sz="1050" b="1" dirty="0"/>
              <a:t>://history1900s.about.com/od/1900s/a/typhoidmary.htm</a:t>
            </a:r>
            <a:endParaRPr lang="en-US" sz="1050" b="1" dirty="0" smtClean="0"/>
          </a:p>
          <a:p>
            <a:endParaRPr lang="en-US" dirty="0"/>
          </a:p>
        </p:txBody>
      </p:sp>
      <p:sp>
        <p:nvSpPr>
          <p:cNvPr id="8" name="TextBox 7"/>
          <p:cNvSpPr txBox="1"/>
          <p:nvPr/>
        </p:nvSpPr>
        <p:spPr>
          <a:xfrm>
            <a:off x="5105400" y="627529"/>
            <a:ext cx="3200400" cy="3570208"/>
          </a:xfrm>
          <a:prstGeom prst="rect">
            <a:avLst/>
          </a:prstGeom>
          <a:noFill/>
          <a:ln>
            <a:solidFill>
              <a:schemeClr val="tx1"/>
            </a:solidFill>
          </a:ln>
        </p:spPr>
        <p:txBody>
          <a:bodyPr wrap="square" rtlCol="0">
            <a:spAutoFit/>
          </a:bodyPr>
          <a:lstStyle/>
          <a:p>
            <a:r>
              <a:rPr lang="en-US" sz="1600" b="1" dirty="0" smtClean="0">
                <a:solidFill>
                  <a:srgbClr val="FF0000"/>
                </a:solidFill>
              </a:rPr>
              <a:t>Example 1  </a:t>
            </a:r>
            <a:r>
              <a:rPr lang="en-US" sz="1600" b="1" dirty="0" err="1" smtClean="0">
                <a:solidFill>
                  <a:srgbClr val="FF0000"/>
                </a:solidFill>
              </a:rPr>
              <a:t>Paraphasing</a:t>
            </a:r>
            <a:r>
              <a:rPr lang="en-US" sz="1600" b="1" dirty="0" smtClean="0">
                <a:solidFill>
                  <a:srgbClr val="FF0000"/>
                </a:solidFill>
              </a:rPr>
              <a:t>:</a:t>
            </a:r>
          </a:p>
          <a:p>
            <a:endParaRPr lang="en-US" sz="1600" b="1" dirty="0" smtClean="0">
              <a:solidFill>
                <a:srgbClr val="FF0000"/>
              </a:solidFill>
            </a:endParaRPr>
          </a:p>
          <a:p>
            <a:r>
              <a:rPr lang="en-US" sz="1600" b="1" dirty="0" smtClean="0">
                <a:solidFill>
                  <a:srgbClr val="FF0000"/>
                </a:solidFill>
              </a:rPr>
              <a:t>Mary Mallon didn’t seem sick when the health inspector came to her house in 1907, but she was sick and making everyone around her sick too with typhoid.</a:t>
            </a:r>
          </a:p>
          <a:p>
            <a:endParaRPr lang="en-US" dirty="0"/>
          </a:p>
          <a:p>
            <a:r>
              <a:rPr lang="en-US" sz="1600" b="1" dirty="0" smtClean="0"/>
              <a:t>This material is paraphrased.  The information is not cited.   It needs to be correctly cited even when you change the words around.</a:t>
            </a:r>
            <a:endParaRPr lang="en-US" sz="1600" b="1" dirty="0"/>
          </a:p>
        </p:txBody>
      </p:sp>
      <p:pic>
        <p:nvPicPr>
          <p:cNvPr id="13" name="Picture 1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152400"/>
            <a:ext cx="4115375" cy="3982006"/>
          </a:xfrm>
          <a:prstGeom prst="rect">
            <a:avLst/>
          </a:prstGeom>
        </p:spPr>
      </p:pic>
    </p:spTree>
    <p:extLst>
      <p:ext uri="{BB962C8B-B14F-4D97-AF65-F5344CB8AC3E}">
        <p14:creationId xmlns:p14="http://schemas.microsoft.com/office/powerpoint/2010/main" val="1076999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a:stretch>
            <a:fillRect/>
          </a:stretch>
        </p:blipFill>
        <p:spPr>
          <a:xfrm>
            <a:off x="4567237" y="3424237"/>
            <a:ext cx="9526" cy="9526"/>
          </a:xfrm>
          <a:prstGeom prst="rect">
            <a:avLst/>
          </a:prstGeom>
        </p:spPr>
      </p:pic>
      <p:pic>
        <p:nvPicPr>
          <p:cNvPr id="7" name="Picture 6"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 y="228600"/>
            <a:ext cx="4753533" cy="2961031"/>
          </a:xfrm>
          <a:prstGeom prst="rect">
            <a:avLst/>
          </a:prstGeom>
        </p:spPr>
      </p:pic>
      <p:sp>
        <p:nvSpPr>
          <p:cNvPr id="9" name="TextBox 8"/>
          <p:cNvSpPr txBox="1"/>
          <p:nvPr/>
        </p:nvSpPr>
        <p:spPr>
          <a:xfrm>
            <a:off x="176605" y="3383896"/>
            <a:ext cx="8182533" cy="3016210"/>
          </a:xfrm>
          <a:prstGeom prst="rect">
            <a:avLst/>
          </a:prstGeom>
          <a:noFill/>
        </p:spPr>
        <p:txBody>
          <a:bodyPr wrap="square" rtlCol="0">
            <a:spAutoFit/>
          </a:bodyPr>
          <a:lstStyle/>
          <a:p>
            <a:r>
              <a:rPr lang="en-US" sz="2000" b="1" dirty="0" smtClean="0">
                <a:solidFill>
                  <a:schemeClr val="accent5">
                    <a:lumMod val="50000"/>
                  </a:schemeClr>
                </a:solidFill>
                <a:effectLst>
                  <a:outerShdw blurRad="38100" dist="38100" dir="2700000" algn="tl">
                    <a:srgbClr val="000000">
                      <a:alpha val="43137"/>
                    </a:srgbClr>
                  </a:outerShdw>
                </a:effectLst>
              </a:rPr>
              <a:t>Can I borrow or take pictures or text from another’s web site?</a:t>
            </a:r>
          </a:p>
          <a:p>
            <a:r>
              <a:rPr lang="en-US" dirty="0" smtClean="0">
                <a:solidFill>
                  <a:schemeClr val="accent5">
                    <a:lumMod val="50000"/>
                  </a:schemeClr>
                </a:solidFill>
              </a:rPr>
              <a:t>No , it is never O.K. to take from someone’s web site without their permission. To use any images, pictures, or text from this individual’s web site, I must first get permission from that individual and be sure to cite them!</a:t>
            </a:r>
          </a:p>
          <a:p>
            <a:endParaRPr lang="en-US" sz="1400" dirty="0" smtClean="0">
              <a:solidFill>
                <a:schemeClr val="accent5">
                  <a:lumMod val="50000"/>
                </a:schemeClr>
              </a:solidFill>
            </a:endParaRPr>
          </a:p>
          <a:p>
            <a:r>
              <a:rPr lang="en-US" sz="1400" dirty="0" smtClean="0">
                <a:solidFill>
                  <a:schemeClr val="accent5">
                    <a:lumMod val="50000"/>
                  </a:schemeClr>
                </a:solidFill>
              </a:rPr>
              <a:t>Nielsen</a:t>
            </a:r>
            <a:r>
              <a:rPr lang="en-US" sz="1400" dirty="0">
                <a:solidFill>
                  <a:schemeClr val="accent5">
                    <a:lumMod val="50000"/>
                  </a:schemeClr>
                </a:solidFill>
              </a:rPr>
              <a:t>, E. M. (2012). </a:t>
            </a:r>
            <a:r>
              <a:rPr lang="en-US" sz="1400" i="1" dirty="0">
                <a:solidFill>
                  <a:schemeClr val="accent5">
                    <a:lumMod val="50000"/>
                  </a:schemeClr>
                </a:solidFill>
              </a:rPr>
              <a:t>Emily Nielsen</a:t>
            </a:r>
            <a:r>
              <a:rPr lang="en-US" sz="1400" dirty="0">
                <a:solidFill>
                  <a:schemeClr val="accent5">
                    <a:lumMod val="50000"/>
                  </a:schemeClr>
                </a:solidFill>
              </a:rPr>
              <a:t>. Retrieved from </a:t>
            </a:r>
            <a:r>
              <a:rPr lang="en-US" sz="1400" dirty="0">
                <a:solidFill>
                  <a:schemeClr val="accent5">
                    <a:lumMod val="50000"/>
                  </a:schemeClr>
                </a:solidFill>
                <a:hlinkClick r:id="rId5"/>
              </a:rPr>
              <a:t>http://</a:t>
            </a:r>
            <a:r>
              <a:rPr lang="en-US" sz="1400" dirty="0" smtClean="0">
                <a:solidFill>
                  <a:schemeClr val="accent5">
                    <a:lumMod val="50000"/>
                  </a:schemeClr>
                </a:solidFill>
                <a:hlinkClick r:id="rId5"/>
              </a:rPr>
              <a:t>www.facebook.com/emily.nielsen.142</a:t>
            </a:r>
            <a:endParaRPr lang="en-US" sz="1400" dirty="0" smtClean="0">
              <a:solidFill>
                <a:schemeClr val="accent5">
                  <a:lumMod val="50000"/>
                </a:schemeClr>
              </a:solidFill>
            </a:endParaRPr>
          </a:p>
          <a:p>
            <a:endParaRPr lang="en-US" sz="1400" dirty="0">
              <a:solidFill>
                <a:schemeClr val="accent5">
                  <a:lumMod val="50000"/>
                </a:schemeClr>
              </a:solidFill>
            </a:endParaRPr>
          </a:p>
          <a:p>
            <a:r>
              <a:rPr lang="en-US" sz="2000" b="1" dirty="0" smtClean="0">
                <a:solidFill>
                  <a:schemeClr val="accent5">
                    <a:lumMod val="50000"/>
                  </a:schemeClr>
                </a:solidFill>
                <a:effectLst>
                  <a:outerShdw blurRad="38100" dist="38100" dir="2700000" algn="tl">
                    <a:srgbClr val="000000">
                      <a:alpha val="43137"/>
                    </a:srgbClr>
                  </a:outerShdw>
                </a:effectLst>
              </a:rPr>
              <a:t>When can I legally use images and text?</a:t>
            </a:r>
          </a:p>
          <a:p>
            <a:r>
              <a:rPr lang="en-US" dirty="0" smtClean="0">
                <a:solidFill>
                  <a:schemeClr val="accent5">
                    <a:lumMod val="50000"/>
                  </a:schemeClr>
                </a:solidFill>
              </a:rPr>
              <a:t>If the images or text are your own, then you are able to use them as you wish.  The other option is that they are listed as public domain or have a Creative </a:t>
            </a:r>
            <a:r>
              <a:rPr lang="en-US" dirty="0">
                <a:solidFill>
                  <a:schemeClr val="accent5">
                    <a:lumMod val="50000"/>
                  </a:schemeClr>
                </a:solidFill>
              </a:rPr>
              <a:t>Commons license </a:t>
            </a:r>
            <a:r>
              <a:rPr lang="en-US" dirty="0" smtClean="0">
                <a:solidFill>
                  <a:schemeClr val="accent5">
                    <a:lumMod val="50000"/>
                  </a:schemeClr>
                </a:solidFill>
              </a:rPr>
              <a:t>attached to them.  Word to the wise… always cite your sources.</a:t>
            </a:r>
            <a:endParaRPr lang="en-US" dirty="0">
              <a:solidFill>
                <a:schemeClr val="accent5">
                  <a:lumMod val="50000"/>
                </a:schemeClr>
              </a:solidFill>
            </a:endParaRPr>
          </a:p>
        </p:txBody>
      </p:sp>
    </p:spTree>
    <p:extLst>
      <p:ext uri="{BB962C8B-B14F-4D97-AF65-F5344CB8AC3E}">
        <p14:creationId xmlns:p14="http://schemas.microsoft.com/office/powerpoint/2010/main" val="4172633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85800"/>
          </a:xfrm>
        </p:spPr>
        <p:txBody>
          <a:bodyPr>
            <a:normAutofit fontScale="90000"/>
          </a:bodyPr>
          <a:lstStyle/>
          <a:p>
            <a:r>
              <a:rPr lang="en-US" sz="4400" b="1" dirty="0" smtClean="0">
                <a:solidFill>
                  <a:schemeClr val="accent1">
                    <a:lumMod val="75000"/>
                  </a:schemeClr>
                </a:solidFill>
              </a:rPr>
              <a:t>Fair Use:</a:t>
            </a:r>
            <a:endParaRPr lang="en-US" sz="4400" b="1" dirty="0">
              <a:solidFill>
                <a:schemeClr val="accent1">
                  <a:lumMod val="75000"/>
                </a:schemeClr>
              </a:solidFill>
            </a:endParaRPr>
          </a:p>
        </p:txBody>
      </p:sp>
      <p:sp>
        <p:nvSpPr>
          <p:cNvPr id="4" name="Content Placeholder 3"/>
          <p:cNvSpPr txBox="1">
            <a:spLocks noGrp="1"/>
          </p:cNvSpPr>
          <p:nvPr>
            <p:ph idx="1"/>
          </p:nvPr>
        </p:nvSpPr>
        <p:spPr>
          <a:xfrm>
            <a:off x="304800" y="1447800"/>
            <a:ext cx="8229600" cy="2708434"/>
          </a:xfrm>
          <a:prstGeom prst="rect">
            <a:avLst/>
          </a:prstGeom>
          <a:noFill/>
        </p:spPr>
        <p:txBody>
          <a:bodyPr wrap="square" rtlCol="0">
            <a:spAutoFit/>
          </a:bodyPr>
          <a:lstStyle/>
          <a:p>
            <a:pPr marL="0" indent="0">
              <a:buNone/>
            </a:pPr>
            <a:r>
              <a:rPr lang="en-US" sz="1600" dirty="0" smtClean="0"/>
              <a:t> </a:t>
            </a:r>
            <a:r>
              <a:rPr lang="en-US" sz="1400" dirty="0"/>
              <a:t>"Fair use" is the right of the public to make reasonable use of copyrighted material in special circumstances without the </a:t>
            </a:r>
            <a:r>
              <a:rPr lang="en-US" sz="1400" dirty="0">
                <a:hlinkClick r:id="rId3"/>
              </a:rPr>
              <a:t>Copyright Owner's</a:t>
            </a:r>
            <a:r>
              <a:rPr lang="en-US" sz="1400" dirty="0"/>
              <a:t> </a:t>
            </a:r>
            <a:r>
              <a:rPr lang="en-US" sz="1400" dirty="0">
                <a:hlinkClick r:id="rId3"/>
              </a:rPr>
              <a:t>Permission</a:t>
            </a:r>
            <a:r>
              <a:rPr lang="en-US" sz="1400" dirty="0"/>
              <a:t>. The United States Copyright Act recognizes that fair use of a copyrighted work may be used "for purposes such as criticism, comment, news reporting, teaching, scholarship, or research." Factors to be considered include (1) the purpose and character of the use, including whether the use is for a commercial purpose or is for non-profit educational purposes; (2) what kind of work is the copyrighted work (for instance, is it creative or factual); (3) the amount and importance of the portion used in relation to the copyrighted work as a whole; and (4) the effect of the use upon the potential commercial market for or value of the copyrighted work. Whether or not a fair use has been made of a copyrighted work is not always easy to determine and there have been many lawsuits to determine whether or not a use is "fair." Where there is doubt about whether something qualifies for the fair use exception, you should request </a:t>
            </a:r>
            <a:r>
              <a:rPr lang="en-US" sz="1400" dirty="0" err="1"/>
              <a:t>a</a:t>
            </a:r>
            <a:r>
              <a:rPr lang="en-US" sz="1400" dirty="0" err="1">
                <a:hlinkClick r:id="rId3"/>
              </a:rPr>
              <a:t>License</a:t>
            </a:r>
            <a:r>
              <a:rPr lang="en-US" sz="1400" dirty="0"/>
              <a:t> from the </a:t>
            </a:r>
            <a:r>
              <a:rPr lang="en-US" sz="1400" dirty="0">
                <a:hlinkClick r:id="rId3"/>
              </a:rPr>
              <a:t>Copyright Holder</a:t>
            </a:r>
            <a:r>
              <a:rPr lang="en-US" sz="1400" dirty="0" smtClean="0"/>
              <a:t>.</a:t>
            </a:r>
            <a:r>
              <a:rPr lang="en-US" sz="1400" dirty="0"/>
              <a:t> ("Copyright Kids!", </a:t>
            </a:r>
            <a:r>
              <a:rPr lang="en-US" sz="1400" dirty="0" err="1"/>
              <a:t>n.d</a:t>
            </a:r>
            <a:r>
              <a:rPr lang="en-US" sz="1400" dirty="0" err="1" smtClean="0"/>
              <a:t>.</a:t>
            </a:r>
            <a:r>
              <a:rPr lang="en-US" sz="1400" dirty="0" smtClean="0"/>
              <a:t>).</a:t>
            </a:r>
            <a:endParaRPr lang="en-US" sz="1400" dirty="0"/>
          </a:p>
        </p:txBody>
      </p:sp>
      <p:sp>
        <p:nvSpPr>
          <p:cNvPr id="5" name="TextBox 4"/>
          <p:cNvSpPr txBox="1"/>
          <p:nvPr/>
        </p:nvSpPr>
        <p:spPr>
          <a:xfrm>
            <a:off x="381000" y="4953000"/>
            <a:ext cx="7772400" cy="1661993"/>
          </a:xfrm>
          <a:prstGeom prst="rect">
            <a:avLst/>
          </a:prstGeom>
          <a:noFill/>
        </p:spPr>
        <p:txBody>
          <a:bodyPr wrap="square" rtlCol="0">
            <a:spAutoFit/>
          </a:bodyPr>
          <a:lstStyle/>
          <a:p>
            <a:r>
              <a:rPr lang="en-US" sz="1400" dirty="0" smtClean="0"/>
              <a:t>Works </a:t>
            </a:r>
            <a:r>
              <a:rPr lang="en-US" sz="1400" dirty="0"/>
              <a:t>that are in the public domain belong to everyone and can be freely used without compensating the authors. There are many reasons why a work may be in the public domain. For example, works consisting entirely of information that is commonly available and that contain no original authorship are in the public domain. Works that previously were entitled to copyright protection enter the public domain when the </a:t>
            </a:r>
            <a:r>
              <a:rPr lang="en-US" sz="1400" dirty="0">
                <a:hlinkClick r:id="rId3"/>
              </a:rPr>
              <a:t>Term</a:t>
            </a:r>
            <a:r>
              <a:rPr lang="en-US" sz="1400" dirty="0"/>
              <a:t> of the copyright has expired. Under the 1909 Copyright Act, if a work was published without </a:t>
            </a:r>
            <a:r>
              <a:rPr lang="en-US" sz="1400" dirty="0" err="1"/>
              <a:t>a</a:t>
            </a:r>
            <a:r>
              <a:rPr lang="en-US" sz="1400" dirty="0" err="1">
                <a:hlinkClick r:id="rId3"/>
              </a:rPr>
              <a:t>Copyright</a:t>
            </a:r>
            <a:r>
              <a:rPr lang="en-US" sz="1400" dirty="0">
                <a:hlinkClick r:id="rId3"/>
              </a:rPr>
              <a:t> Notice</a:t>
            </a:r>
            <a:r>
              <a:rPr lang="en-US" sz="1400" dirty="0"/>
              <a:t>, protection was lost and the work entered the public domain when it was first </a:t>
            </a:r>
            <a:r>
              <a:rPr lang="en-US" sz="1400" dirty="0">
                <a:hlinkClick r:id="rId3"/>
              </a:rPr>
              <a:t>Published</a:t>
            </a:r>
            <a:r>
              <a:rPr lang="en-US" sz="1400" dirty="0" smtClean="0"/>
              <a:t>. </a:t>
            </a:r>
            <a:r>
              <a:rPr lang="en-US" sz="1400" dirty="0"/>
              <a:t>("Copyright Kids!", </a:t>
            </a:r>
            <a:r>
              <a:rPr lang="en-US" sz="1400" dirty="0" err="1"/>
              <a:t>n.d</a:t>
            </a:r>
            <a:r>
              <a:rPr lang="en-US" sz="1400" dirty="0" err="1" smtClean="0"/>
              <a:t>.</a:t>
            </a:r>
            <a:r>
              <a:rPr lang="en-US" sz="1400" dirty="0"/>
              <a:t>)</a:t>
            </a:r>
          </a:p>
        </p:txBody>
      </p:sp>
      <p:sp>
        <p:nvSpPr>
          <p:cNvPr id="6" name="TextBox 5"/>
          <p:cNvSpPr txBox="1"/>
          <p:nvPr/>
        </p:nvSpPr>
        <p:spPr>
          <a:xfrm>
            <a:off x="406101" y="4245114"/>
            <a:ext cx="4953000" cy="707886"/>
          </a:xfrm>
          <a:prstGeom prst="rect">
            <a:avLst/>
          </a:prstGeom>
          <a:noFill/>
        </p:spPr>
        <p:txBody>
          <a:bodyPr wrap="square" rtlCol="0">
            <a:spAutoFit/>
          </a:bodyPr>
          <a:lstStyle/>
          <a:p>
            <a:r>
              <a:rPr lang="en-US" sz="4000" b="1" dirty="0" smtClean="0">
                <a:solidFill>
                  <a:schemeClr val="accent1">
                    <a:lumMod val="75000"/>
                  </a:schemeClr>
                </a:solidFill>
              </a:rPr>
              <a:t>Public Domain:</a:t>
            </a:r>
            <a:endParaRPr lang="en-US" sz="4000" b="1" dirty="0">
              <a:solidFill>
                <a:schemeClr val="accent1">
                  <a:lumMod val="75000"/>
                </a:schemeClr>
              </a:solidFill>
            </a:endParaRPr>
          </a:p>
        </p:txBody>
      </p:sp>
    </p:spTree>
    <p:extLst>
      <p:ext uri="{BB962C8B-B14F-4D97-AF65-F5344CB8AC3E}">
        <p14:creationId xmlns:p14="http://schemas.microsoft.com/office/powerpoint/2010/main" val="13441069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463</TotalTime>
  <Words>1012</Words>
  <Application>Microsoft Office PowerPoint</Application>
  <PresentationFormat>On-screen Show (4:3)</PresentationFormat>
  <Paragraphs>104</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PowerPoint Presentation</vt:lpstr>
      <vt:lpstr>What is copyright?</vt:lpstr>
      <vt:lpstr>What materials are copyrighted? </vt:lpstr>
      <vt:lpstr>Students’ works are copyrighted! </vt:lpstr>
      <vt:lpstr>What is plagiarism</vt:lpstr>
      <vt:lpstr>It is against the law…    </vt:lpstr>
      <vt:lpstr>PowerPoint Presentation</vt:lpstr>
      <vt:lpstr>PowerPoint Presentation</vt:lpstr>
      <vt:lpstr>Fair Use:</vt:lpstr>
      <vt:lpstr>Remember Copyright laws protect: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copyright?</dc:title>
  <dc:creator>Kay</dc:creator>
  <cp:lastModifiedBy>Kay</cp:lastModifiedBy>
  <cp:revision>41</cp:revision>
  <dcterms:created xsi:type="dcterms:W3CDTF">2012-07-17T01:41:16Z</dcterms:created>
  <dcterms:modified xsi:type="dcterms:W3CDTF">2012-09-02T04:33:07Z</dcterms:modified>
</cp:coreProperties>
</file>